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333" r:id="rId2"/>
    <p:sldId id="337" r:id="rId3"/>
    <p:sldId id="283" r:id="rId4"/>
    <p:sldId id="284" r:id="rId5"/>
    <p:sldId id="263" r:id="rId6"/>
    <p:sldId id="264" r:id="rId7"/>
    <p:sldId id="265" r:id="rId8"/>
    <p:sldId id="266" r:id="rId9"/>
    <p:sldId id="267" r:id="rId10"/>
    <p:sldId id="268" r:id="rId11"/>
    <p:sldId id="269" r:id="rId12"/>
    <p:sldId id="285"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33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snapToGrid="0">
      <p:cViewPr varScale="1">
        <p:scale>
          <a:sx n="86" d="100"/>
          <a:sy n="86" d="100"/>
        </p:scale>
        <p:origin x="58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89244EE-1E7B-4A2A-8A1C-553FBEC5F98F}" type="datetimeFigureOut">
              <a:rPr lang="it-IT" smtClean="0"/>
              <a:t>27/03/2023</a:t>
            </a:fld>
            <a:endParaRPr lang="it-IT"/>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it-IT"/>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40735E5-91A1-4F89-A0F4-E524228B1273}" type="slidenum">
              <a:rPr lang="it-IT" smtClean="0"/>
              <a:t>‹N›</a:t>
            </a:fld>
            <a:endParaRPr lang="it-IT"/>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77094218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89244EE-1E7B-4A2A-8A1C-553FBEC5F98F}" type="datetimeFigureOut">
              <a:rPr lang="it-IT" smtClean="0"/>
              <a:t>27/03/2023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0735E5-91A1-4F89-A0F4-E524228B1273}" type="slidenum">
              <a:rPr lang="it-IT" smtClean="0"/>
              <a:t>‹N›</a:t>
            </a:fld>
            <a:endParaRPr lang="it-IT"/>
          </a:p>
        </p:txBody>
      </p:sp>
    </p:spTree>
    <p:extLst>
      <p:ext uri="{BB962C8B-B14F-4D97-AF65-F5344CB8AC3E}">
        <p14:creationId xmlns:p14="http://schemas.microsoft.com/office/powerpoint/2010/main" val="3777754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89244EE-1E7B-4A2A-8A1C-553FBEC5F98F}" type="datetimeFigureOut">
              <a:rPr lang="it-IT" smtClean="0"/>
              <a:t>27/03/2023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0735E5-91A1-4F89-A0F4-E524228B1273}" type="slidenum">
              <a:rPr lang="it-IT" smtClean="0"/>
              <a:t>‹N›</a:t>
            </a:fld>
            <a:endParaRPr lang="it-IT"/>
          </a:p>
        </p:txBody>
      </p:sp>
    </p:spTree>
    <p:extLst>
      <p:ext uri="{BB962C8B-B14F-4D97-AF65-F5344CB8AC3E}">
        <p14:creationId xmlns:p14="http://schemas.microsoft.com/office/powerpoint/2010/main" val="3389281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89244EE-1E7B-4A2A-8A1C-553FBEC5F98F}" type="datetimeFigureOut">
              <a:rPr lang="it-IT" smtClean="0"/>
              <a:t>27/03/2023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0735E5-91A1-4F89-A0F4-E524228B1273}" type="slidenum">
              <a:rPr lang="it-IT" smtClean="0"/>
              <a:t>‹N›</a:t>
            </a:fld>
            <a:endParaRPr lang="it-IT"/>
          </a:p>
        </p:txBody>
      </p:sp>
    </p:spTree>
    <p:extLst>
      <p:ext uri="{BB962C8B-B14F-4D97-AF65-F5344CB8AC3E}">
        <p14:creationId xmlns:p14="http://schemas.microsoft.com/office/powerpoint/2010/main" val="1901348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89244EE-1E7B-4A2A-8A1C-553FBEC5F98F}" type="datetimeFigureOut">
              <a:rPr lang="it-IT" smtClean="0"/>
              <a:t>27/03/2023</a:t>
            </a:fld>
            <a:endParaRPr lang="it-IT"/>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it-IT"/>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40735E5-91A1-4F89-A0F4-E524228B1273}" type="slidenum">
              <a:rPr lang="it-IT" smtClean="0"/>
              <a:t>‹N›</a:t>
            </a:fld>
            <a:endParaRPr lang="it-IT"/>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339752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89244EE-1E7B-4A2A-8A1C-553FBEC5F98F}" type="datetimeFigureOut">
              <a:rPr lang="it-IT" smtClean="0"/>
              <a:t>27/03/2023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40735E5-91A1-4F89-A0F4-E524228B1273}" type="slidenum">
              <a:rPr lang="it-IT" smtClean="0"/>
              <a:t>‹N›</a:t>
            </a:fld>
            <a:endParaRPr lang="it-IT"/>
          </a:p>
        </p:txBody>
      </p:sp>
    </p:spTree>
    <p:extLst>
      <p:ext uri="{BB962C8B-B14F-4D97-AF65-F5344CB8AC3E}">
        <p14:creationId xmlns:p14="http://schemas.microsoft.com/office/powerpoint/2010/main" val="631600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89244EE-1E7B-4A2A-8A1C-553FBEC5F98F}" type="datetimeFigureOut">
              <a:rPr lang="it-IT" smtClean="0"/>
              <a:t>27/03/2023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40735E5-91A1-4F89-A0F4-E524228B1273}" type="slidenum">
              <a:rPr lang="it-IT" smtClean="0"/>
              <a:t>‹N›</a:t>
            </a:fld>
            <a:endParaRPr lang="it-IT"/>
          </a:p>
        </p:txBody>
      </p:sp>
    </p:spTree>
    <p:extLst>
      <p:ext uri="{BB962C8B-B14F-4D97-AF65-F5344CB8AC3E}">
        <p14:creationId xmlns:p14="http://schemas.microsoft.com/office/powerpoint/2010/main" val="127914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C89244EE-1E7B-4A2A-8A1C-553FBEC5F98F}" type="datetimeFigureOut">
              <a:rPr lang="it-IT" smtClean="0"/>
              <a:t>27/03/2023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40735E5-91A1-4F89-A0F4-E524228B1273}" type="slidenum">
              <a:rPr lang="it-IT" smtClean="0"/>
              <a:t>‹N›</a:t>
            </a:fld>
            <a:endParaRPr lang="it-IT"/>
          </a:p>
        </p:txBody>
      </p:sp>
    </p:spTree>
    <p:extLst>
      <p:ext uri="{BB962C8B-B14F-4D97-AF65-F5344CB8AC3E}">
        <p14:creationId xmlns:p14="http://schemas.microsoft.com/office/powerpoint/2010/main" val="478769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9244EE-1E7B-4A2A-8A1C-553FBEC5F98F}" type="datetimeFigureOut">
              <a:rPr lang="it-IT" smtClean="0"/>
              <a:t>27/03/2023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40735E5-91A1-4F89-A0F4-E524228B1273}" type="slidenum">
              <a:rPr lang="it-IT" smtClean="0"/>
              <a:t>‹N›</a:t>
            </a:fld>
            <a:endParaRPr lang="it-IT"/>
          </a:p>
        </p:txBody>
      </p:sp>
    </p:spTree>
    <p:extLst>
      <p:ext uri="{BB962C8B-B14F-4D97-AF65-F5344CB8AC3E}">
        <p14:creationId xmlns:p14="http://schemas.microsoft.com/office/powerpoint/2010/main" val="601538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89244EE-1E7B-4A2A-8A1C-553FBEC5F98F}" type="datetimeFigureOut">
              <a:rPr lang="it-IT" smtClean="0"/>
              <a:t>27/03/2023</a:t>
            </a:fld>
            <a:endParaRPr lang="it-IT"/>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40735E5-91A1-4F89-A0F4-E524228B1273}" type="slidenum">
              <a:rPr lang="it-IT" smtClean="0"/>
              <a:t>‹N›</a:t>
            </a:fld>
            <a:endParaRPr lang="it-IT"/>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135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89244EE-1E7B-4A2A-8A1C-553FBEC5F98F}" type="datetimeFigureOut">
              <a:rPr lang="it-IT" smtClean="0"/>
              <a:t>27/03/2023</a:t>
            </a:fld>
            <a:endParaRPr lang="it-IT"/>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40735E5-91A1-4F89-A0F4-E524228B1273}" type="slidenum">
              <a:rPr lang="it-IT" smtClean="0"/>
              <a:t>‹N›</a:t>
            </a:fld>
            <a:endParaRPr lang="it-IT"/>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93887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42624">
              <a:srgbClr val="DFDFDD"/>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89244EE-1E7B-4A2A-8A1C-553FBEC5F98F}" type="datetimeFigureOut">
              <a:rPr lang="it-IT" smtClean="0"/>
              <a:t>27/03/2023</a:t>
            </a:fld>
            <a:endParaRPr lang="it-IT"/>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it-IT"/>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40735E5-91A1-4F89-A0F4-E524228B1273}" type="slidenum">
              <a:rPr lang="it-IT" smtClean="0"/>
              <a:t>‹N›</a:t>
            </a:fld>
            <a:endParaRPr lang="it-IT"/>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53183881"/>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struzione.it/inclusione-e-nuovo-pei/"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55938" y="1083075"/>
            <a:ext cx="8304086" cy="4110361"/>
          </a:xfrm>
        </p:spPr>
        <p:txBody>
          <a:bodyPr>
            <a:noAutofit/>
          </a:bodyPr>
          <a:lstStyle/>
          <a:p>
            <a:pPr>
              <a:spcBef>
                <a:spcPts val="600"/>
              </a:spcBef>
            </a:pPr>
            <a:r>
              <a:rPr lang="it-IT" sz="2800" b="1" dirty="0">
                <a:solidFill>
                  <a:schemeClr val="accent5">
                    <a:lumMod val="75000"/>
                  </a:schemeClr>
                </a:solidFill>
                <a:effectLst>
                  <a:outerShdw blurRad="38100" dist="38100" dir="2700000" algn="tl">
                    <a:srgbClr val="000000">
                      <a:alpha val="43137"/>
                    </a:srgbClr>
                  </a:outerShdw>
                </a:effectLst>
              </a:rPr>
              <a:t> </a:t>
            </a:r>
            <a:br>
              <a:rPr lang="it-IT" sz="2800" b="1" dirty="0">
                <a:solidFill>
                  <a:schemeClr val="accent5">
                    <a:lumMod val="75000"/>
                  </a:schemeClr>
                </a:solidFill>
                <a:effectLst>
                  <a:outerShdw blurRad="38100" dist="38100" dir="2700000" algn="tl">
                    <a:srgbClr val="000000">
                      <a:alpha val="43137"/>
                    </a:srgbClr>
                  </a:outerShdw>
                </a:effectLst>
              </a:rPr>
            </a:br>
            <a:br>
              <a:rPr lang="it-IT" sz="2800" b="1" dirty="0">
                <a:solidFill>
                  <a:schemeClr val="accent5">
                    <a:lumMod val="75000"/>
                  </a:schemeClr>
                </a:solidFill>
                <a:effectLst>
                  <a:outerShdw blurRad="38100" dist="38100" dir="2700000" algn="tl">
                    <a:srgbClr val="000000">
                      <a:alpha val="43137"/>
                    </a:srgbClr>
                  </a:outerShdw>
                </a:effectLst>
              </a:rPr>
            </a:br>
            <a:br>
              <a:rPr lang="it-IT" sz="2800" b="1" dirty="0">
                <a:solidFill>
                  <a:schemeClr val="accent5">
                    <a:lumMod val="75000"/>
                  </a:schemeClr>
                </a:solidFill>
                <a:effectLst>
                  <a:outerShdw blurRad="38100" dist="38100" dir="2700000" algn="tl">
                    <a:srgbClr val="000000">
                      <a:alpha val="43137"/>
                    </a:srgbClr>
                  </a:outerShdw>
                </a:effectLst>
              </a:rPr>
            </a:br>
            <a:br>
              <a:rPr lang="it-IT" sz="2800" b="1" dirty="0">
                <a:solidFill>
                  <a:schemeClr val="accent5">
                    <a:lumMod val="75000"/>
                  </a:schemeClr>
                </a:solidFill>
                <a:effectLst>
                  <a:outerShdw blurRad="38100" dist="38100" dir="2700000" algn="tl">
                    <a:srgbClr val="000000">
                      <a:alpha val="43137"/>
                    </a:srgbClr>
                  </a:outerShdw>
                </a:effectLst>
              </a:rPr>
            </a:br>
            <a:br>
              <a:rPr lang="it-IT" sz="2800" b="1" dirty="0">
                <a:solidFill>
                  <a:schemeClr val="accent5">
                    <a:lumMod val="75000"/>
                  </a:schemeClr>
                </a:solidFill>
                <a:effectLst>
                  <a:outerShdw blurRad="38100" dist="38100" dir="2700000" algn="tl">
                    <a:srgbClr val="000000">
                      <a:alpha val="43137"/>
                    </a:srgbClr>
                  </a:outerShdw>
                </a:effectLst>
              </a:rPr>
            </a:br>
            <a:r>
              <a:rPr lang="it-IT" sz="4000" b="1" dirty="0">
                <a:solidFill>
                  <a:schemeClr val="accent5">
                    <a:lumMod val="75000"/>
                  </a:schemeClr>
                </a:solidFill>
                <a:latin typeface="Calibri" panose="020F0502020204030204" pitchFamily="34" charset="0"/>
                <a:cs typeface="Calibri" panose="020F0502020204030204" pitchFamily="34" charset="0"/>
              </a:rPr>
              <a:t>I.C. « Grazie-Tavernelle»</a:t>
            </a:r>
            <a:br>
              <a:rPr lang="it-IT" sz="4000" b="1" dirty="0">
                <a:solidFill>
                  <a:schemeClr val="accent5">
                    <a:lumMod val="75000"/>
                  </a:schemeClr>
                </a:solidFill>
                <a:latin typeface="Calibri" panose="020F0502020204030204" pitchFamily="34" charset="0"/>
                <a:cs typeface="Calibri" panose="020F0502020204030204" pitchFamily="34" charset="0"/>
              </a:rPr>
            </a:br>
            <a:r>
              <a:rPr lang="it-IT" sz="2400" dirty="0">
                <a:solidFill>
                  <a:schemeClr val="accent5">
                    <a:lumMod val="75000"/>
                  </a:schemeClr>
                </a:solidFill>
                <a:latin typeface="Calibri" panose="020F0502020204030204" pitchFamily="34" charset="0"/>
                <a:cs typeface="Calibri" panose="020F0502020204030204" pitchFamily="34" charset="0"/>
              </a:rPr>
              <a:t>Scuola polo per l’inclusione </a:t>
            </a:r>
            <a:br>
              <a:rPr lang="it-IT" sz="2800" b="1" dirty="0">
                <a:solidFill>
                  <a:schemeClr val="accent5">
                    <a:lumMod val="75000"/>
                  </a:schemeClr>
                </a:solidFill>
                <a:effectLst>
                  <a:outerShdw blurRad="38100" dist="38100" dir="2700000" algn="tl">
                    <a:srgbClr val="000000">
                      <a:alpha val="43137"/>
                    </a:srgbClr>
                  </a:outerShdw>
                </a:effectLst>
              </a:rPr>
            </a:br>
            <a:br>
              <a:rPr lang="it-IT" sz="2800" b="1" dirty="0">
                <a:solidFill>
                  <a:schemeClr val="accent5">
                    <a:lumMod val="75000"/>
                  </a:schemeClr>
                </a:solidFill>
                <a:effectLst>
                  <a:outerShdw blurRad="38100" dist="38100" dir="2700000" algn="tl">
                    <a:srgbClr val="000000">
                      <a:alpha val="43137"/>
                    </a:srgbClr>
                  </a:outerShdw>
                </a:effectLst>
              </a:rPr>
            </a:br>
            <a:r>
              <a:rPr lang="it-IT" sz="2000" b="1" dirty="0">
                <a:solidFill>
                  <a:schemeClr val="accent5">
                    <a:lumMod val="75000"/>
                  </a:schemeClr>
                </a:solidFill>
                <a:latin typeface="Calibri" panose="020F0502020204030204" pitchFamily="34" charset="0"/>
                <a:cs typeface="Calibri" panose="020F0502020204030204" pitchFamily="34" charset="0"/>
              </a:rPr>
              <a:t>INCONTRO di Formazione </a:t>
            </a:r>
            <a:br>
              <a:rPr lang="it-IT" sz="2800" b="1" dirty="0">
                <a:solidFill>
                  <a:schemeClr val="accent5">
                    <a:lumMod val="75000"/>
                  </a:schemeClr>
                </a:solidFill>
              </a:rPr>
            </a:br>
            <a:br>
              <a:rPr lang="it-IT" sz="2800" b="1" dirty="0">
                <a:solidFill>
                  <a:srgbClr val="0070C0"/>
                </a:solidFill>
              </a:rPr>
            </a:br>
            <a:r>
              <a:rPr lang="it-IT" sz="2800" b="1" dirty="0">
                <a:solidFill>
                  <a:srgbClr val="0070C0"/>
                </a:solidFill>
              </a:rPr>
              <a:t>Il D.I. 182/2020 </a:t>
            </a:r>
            <a:r>
              <a:rPr lang="it-IT" sz="2800" b="1" cap="none" dirty="0">
                <a:solidFill>
                  <a:srgbClr val="0070C0"/>
                </a:solidFill>
              </a:rPr>
              <a:t>e il nuovo </a:t>
            </a:r>
            <a:r>
              <a:rPr lang="it-IT" sz="2800" b="1" dirty="0">
                <a:solidFill>
                  <a:srgbClr val="0070C0"/>
                </a:solidFill>
              </a:rPr>
              <a:t>PEI:</a:t>
            </a:r>
            <a:br>
              <a:rPr lang="it-IT" sz="2800" b="1" dirty="0">
                <a:solidFill>
                  <a:srgbClr val="0070C0"/>
                </a:solidFill>
              </a:rPr>
            </a:br>
            <a:r>
              <a:rPr lang="it-IT" sz="2800" b="1" i="1" cap="none" dirty="0">
                <a:solidFill>
                  <a:srgbClr val="0070C0"/>
                </a:solidFill>
              </a:rPr>
              <a:t>a che punto siamo?</a:t>
            </a:r>
            <a:br>
              <a:rPr lang="it-IT" sz="3200" b="1" dirty="0">
                <a:solidFill>
                  <a:srgbClr val="0070C0"/>
                </a:solidFill>
              </a:rPr>
            </a:br>
            <a:br>
              <a:rPr lang="it-IT" sz="3200" b="1" dirty="0">
                <a:solidFill>
                  <a:srgbClr val="0070C0"/>
                </a:solidFill>
              </a:rPr>
            </a:br>
            <a:endParaRPr lang="it-IT" sz="3200" b="1" i="1" dirty="0">
              <a:solidFill>
                <a:schemeClr val="accent5">
                  <a:lumMod val="75000"/>
                </a:schemeClr>
              </a:solidFill>
              <a:latin typeface="Calibri" panose="020F0502020204030204" pitchFamily="34" charset="0"/>
              <a:cs typeface="Calibri" panose="020F0502020204030204" pitchFamily="34" charset="0"/>
            </a:endParaRPr>
          </a:p>
        </p:txBody>
      </p:sp>
      <p:sp>
        <p:nvSpPr>
          <p:cNvPr id="4" name="Titolo 1"/>
          <p:cNvSpPr txBox="1">
            <a:spLocks/>
          </p:cNvSpPr>
          <p:nvPr/>
        </p:nvSpPr>
        <p:spPr>
          <a:xfrm>
            <a:off x="2431976" y="2285256"/>
            <a:ext cx="7702624" cy="1935832"/>
          </a:xfrm>
          <a:prstGeom prst="rect">
            <a:avLst/>
          </a:prstGeom>
        </p:spPr>
        <p:txBody>
          <a:bodyPr vert="horz" lIns="91440" tIns="45720" rIns="91440" bIns="45720" rtlCol="0" anchor="ctr">
            <a:normAutofit/>
          </a:bodyPr>
          <a:lstStyle/>
          <a:p>
            <a:pPr algn="ctr">
              <a:spcBef>
                <a:spcPct val="0"/>
              </a:spcBef>
              <a:defRPr/>
            </a:pPr>
            <a:endParaRPr lang="it-IT" sz="4800" b="1" dirty="0">
              <a:solidFill>
                <a:schemeClr val="tx2">
                  <a:lumMod val="75000"/>
                </a:schemeClr>
              </a:solidFill>
              <a:effectLst>
                <a:outerShdw blurRad="38100" dist="38100" dir="2700000" algn="tl">
                  <a:srgbClr val="000000">
                    <a:alpha val="43137"/>
                  </a:srgbClr>
                </a:outerShdw>
              </a:effectLst>
              <a:latin typeface="Monotype Corsiva" pitchFamily="66" charset="0"/>
              <a:ea typeface="+mj-ea"/>
              <a:cs typeface="+mj-cs"/>
            </a:endParaRPr>
          </a:p>
        </p:txBody>
      </p:sp>
      <p:sp>
        <p:nvSpPr>
          <p:cNvPr id="7" name="CasellaDiTesto 6"/>
          <p:cNvSpPr txBox="1"/>
          <p:nvPr/>
        </p:nvSpPr>
        <p:spPr>
          <a:xfrm>
            <a:off x="807868" y="5589241"/>
            <a:ext cx="2009223" cy="584775"/>
          </a:xfrm>
          <a:prstGeom prst="rect">
            <a:avLst/>
          </a:prstGeom>
          <a:noFill/>
        </p:spPr>
        <p:txBody>
          <a:bodyPr wrap="square" rtlCol="0">
            <a:spAutoFit/>
          </a:bodyPr>
          <a:lstStyle/>
          <a:p>
            <a:r>
              <a:rPr lang="it-IT" sz="1600" dirty="0">
                <a:solidFill>
                  <a:schemeClr val="accent5">
                    <a:lumMod val="75000"/>
                  </a:schemeClr>
                </a:solidFill>
                <a:latin typeface="Calibri" panose="020F0502020204030204" pitchFamily="34" charset="0"/>
                <a:cs typeface="Calibri" panose="020F0502020204030204" pitchFamily="34" charset="0"/>
              </a:rPr>
              <a:t>A cura di </a:t>
            </a:r>
          </a:p>
          <a:p>
            <a:r>
              <a:rPr lang="it-IT" sz="1600" dirty="0">
                <a:latin typeface="Calibri" panose="020F0502020204030204" pitchFamily="34" charset="0"/>
                <a:cs typeface="Calibri" panose="020F0502020204030204" pitchFamily="34" charset="0"/>
              </a:rPr>
              <a:t>Sabrina Boarelli</a:t>
            </a:r>
          </a:p>
        </p:txBody>
      </p:sp>
      <p:sp>
        <p:nvSpPr>
          <p:cNvPr id="5" name="Rettangolo 4">
            <a:extLst>
              <a:ext uri="{FF2B5EF4-FFF2-40B4-BE49-F238E27FC236}">
                <a16:creationId xmlns:a16="http://schemas.microsoft.com/office/drawing/2014/main" id="{FDC47FEA-37A6-9768-5AEE-C11F91678ECB}"/>
              </a:ext>
            </a:extLst>
          </p:cNvPr>
          <p:cNvSpPr/>
          <p:nvPr/>
        </p:nvSpPr>
        <p:spPr>
          <a:xfrm rot="10800000" flipV="1">
            <a:off x="9244612" y="5687190"/>
            <a:ext cx="2139517" cy="3888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latin typeface="Calibri" panose="020F0502020204030204" pitchFamily="34" charset="0"/>
                <a:cs typeface="Calibri" panose="020F0502020204030204" pitchFamily="34" charset="0"/>
              </a:rPr>
              <a:t>Ancona, 22 marzo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E2A5E4-82E1-C6B6-96C1-ED988252100B}"/>
              </a:ext>
            </a:extLst>
          </p:cNvPr>
          <p:cNvSpPr>
            <a:spLocks noGrp="1"/>
          </p:cNvSpPr>
          <p:nvPr>
            <p:ph type="title"/>
          </p:nvPr>
        </p:nvSpPr>
        <p:spPr>
          <a:xfrm>
            <a:off x="1371600" y="685800"/>
            <a:ext cx="9601200" cy="1418208"/>
          </a:xfrm>
        </p:spPr>
        <p:txBody>
          <a:bodyPr>
            <a:normAutofit fontScale="90000"/>
          </a:bodyPr>
          <a:lstStyle/>
          <a:p>
            <a:pPr marL="800100" marR="476250">
              <a:spcBef>
                <a:spcPts val="590"/>
              </a:spcBef>
            </a:pPr>
            <a:br>
              <a:rPr lang="it-IT" sz="1800" b="1" dirty="0">
                <a:solidFill>
                  <a:srgbClr val="FF3300"/>
                </a:solidFill>
                <a:effectLst/>
                <a:latin typeface="Trebuchet MS" panose="020B0603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rgbClr val="FF3300"/>
                </a:solidFill>
                <a:effectLst/>
                <a:latin typeface="Calibri" panose="020F0502020204030204" pitchFamily="34" charset="0"/>
                <a:ea typeface="Arial" panose="020B0604020202020204" pitchFamily="34" charset="0"/>
                <a:cs typeface="Calibri" panose="020F0502020204030204" pitchFamily="34" charset="0"/>
              </a:rPr>
            </a:b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Raccordo del PEI con il Progetto Individuale</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(art. 6)</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1800" b="1" dirty="0">
                <a:effectLst/>
                <a:latin typeface="Trebuchet MS" panose="020B0603020202020204" pitchFamily="34" charset="0"/>
                <a:ea typeface="Arial" panose="020B0604020202020204" pitchFamily="34" charset="0"/>
              </a:rPr>
              <a:t> </a:t>
            </a:r>
            <a:br>
              <a:rPr lang="it-IT" sz="1800" dirty="0">
                <a:effectLst/>
                <a:latin typeface="Arial" panose="020B0604020202020204" pitchFamily="34" charset="0"/>
                <a:ea typeface="Arial" panose="020B0604020202020204" pitchFamily="34" charset="0"/>
              </a:rPr>
            </a:br>
            <a:endParaRPr lang="it-IT" dirty="0"/>
          </a:p>
        </p:txBody>
      </p:sp>
      <p:sp>
        <p:nvSpPr>
          <p:cNvPr id="3" name="Segnaposto contenuto 2">
            <a:extLst>
              <a:ext uri="{FF2B5EF4-FFF2-40B4-BE49-F238E27FC236}">
                <a16:creationId xmlns:a16="http://schemas.microsoft.com/office/drawing/2014/main" id="{A3B01CAE-81DD-D243-44DA-9E09AA8D783A}"/>
              </a:ext>
            </a:extLst>
          </p:cNvPr>
          <p:cNvSpPr>
            <a:spLocks noGrp="1"/>
          </p:cNvSpPr>
          <p:nvPr>
            <p:ph idx="1"/>
          </p:nvPr>
        </p:nvSpPr>
        <p:spPr/>
        <p:txBody>
          <a:bodyPr>
            <a:normAutofit lnSpcReduction="10000"/>
          </a:bodyPr>
          <a:lstStyle/>
          <a:p>
            <a:pPr marR="604520" algn="just">
              <a:lnSpc>
                <a:spcPct val="103000"/>
              </a:lnSpc>
              <a:spcBef>
                <a:spcPts val="5"/>
              </a:spcBef>
              <a:spcAft>
                <a:spcPts val="0"/>
              </a:spcAft>
              <a:buClr>
                <a:srgbClr val="2C2C89"/>
              </a:buClr>
              <a:buSzPts val="2000"/>
              <a:buFont typeface="Wingdings" panose="05000000000000000000" pitchFamily="2" charset="2"/>
              <a:buChar char="Ø"/>
              <a:tabLst>
                <a:tab pos="482600"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Il Progetto Individuale (P.I.), secondo le disposizioni contenute nel </a:t>
            </a:r>
            <a:r>
              <a:rPr lang="it-IT" sz="1800" dirty="0">
                <a:solidFill>
                  <a:srgbClr val="002060"/>
                </a:solidFill>
                <a:latin typeface="Calibri" panose="020F0502020204030204" pitchFamily="34" charset="0"/>
                <a:ea typeface="Arial" panose="020B0604020202020204" pitchFamily="34" charset="0"/>
                <a:cs typeface="Calibri" panose="020F0502020204030204" pitchFamily="34" charset="0"/>
              </a:rPr>
              <a:t>D.</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lgs. 66/96 del 2017/19, </a:t>
            </a:r>
            <a:r>
              <a:rPr lang="it-IT" sz="1800" u="sng" dirty="0">
                <a:solidFill>
                  <a:srgbClr val="002060"/>
                </a:solidFill>
                <a:effectLst/>
                <a:latin typeface="Calibri" panose="020F0502020204030204" pitchFamily="34" charset="0"/>
                <a:ea typeface="Arial" panose="020B0604020202020204" pitchFamily="34" charset="0"/>
                <a:cs typeface="Calibri" panose="020F0502020204030204" pitchFamily="34" charset="0"/>
              </a:rPr>
              <a:t>se richiesto dalla famiglia</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viene </a:t>
            </a:r>
            <a:r>
              <a:rPr lang="it-IT" sz="1800" b="1"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redatto dal competente Ente Locale</a:t>
            </a:r>
            <a:r>
              <a:rPr lang="it-IT" sz="18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ai sensi della L. 328/00 (legge quadro per la realizzazione del sistema integrato di interventi e servizi sociali) sulla base del Profilo di Funzionamento elaborato dalla commissione Multidisciplinare in collaborazione con la famiglia dello studente con</a:t>
            </a:r>
            <a:r>
              <a:rPr lang="it-IT" sz="1800" spc="-1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disabilità;</a:t>
            </a:r>
          </a:p>
          <a:p>
            <a:pPr marL="0" indent="0">
              <a:spcBef>
                <a:spcPts val="20"/>
              </a:spcBef>
              <a:buNone/>
            </a:pPr>
            <a:endPar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marR="605155" lvl="0" algn="just">
              <a:lnSpc>
                <a:spcPct val="103000"/>
              </a:lnSpc>
              <a:spcAft>
                <a:spcPts val="0"/>
              </a:spcAft>
              <a:buClr>
                <a:srgbClr val="2C2C89"/>
              </a:buClr>
              <a:buSzPts val="2000"/>
              <a:buFont typeface="Wingdings" panose="05000000000000000000" pitchFamily="2" charset="2"/>
              <a:buChar char="Ø"/>
              <a:tabLst>
                <a:tab pos="482600"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d’intesa con la scuola saranno definite le prestazioni, i servizi e le misure a sostegno</a:t>
            </a:r>
            <a:r>
              <a:rPr lang="it-IT" sz="1800" spc="-7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dell’inclusione;</a:t>
            </a:r>
          </a:p>
          <a:p>
            <a:pPr marL="0" marR="605155" lvl="0" indent="0" algn="just">
              <a:lnSpc>
                <a:spcPct val="103000"/>
              </a:lnSpc>
              <a:spcAft>
                <a:spcPts val="0"/>
              </a:spcAft>
              <a:buClr>
                <a:srgbClr val="2C2C89"/>
              </a:buClr>
              <a:buSzPts val="2000"/>
              <a:buNone/>
              <a:tabLst>
                <a:tab pos="482600"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marR="603250" lvl="0" algn="just">
              <a:lnSpc>
                <a:spcPct val="103000"/>
              </a:lnSpc>
              <a:spcAft>
                <a:spcPts val="0"/>
              </a:spcAft>
              <a:buClr>
                <a:srgbClr val="2C2C89"/>
              </a:buClr>
              <a:buSzPts val="2000"/>
              <a:buFont typeface="Wingdings" panose="05000000000000000000" pitchFamily="2" charset="2"/>
              <a:buChar char="Ø"/>
              <a:tabLst>
                <a:tab pos="482600"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nel caso in cui il Progetto Individuale sia stato richiesto e non ancora redatto, è opportuno raccogliere indicazioni utili per la redazione del Progetto.</a:t>
            </a:r>
          </a:p>
          <a:p>
            <a:endParaRPr lang="it-IT" dirty="0"/>
          </a:p>
        </p:txBody>
      </p:sp>
    </p:spTree>
    <p:extLst>
      <p:ext uri="{BB962C8B-B14F-4D97-AF65-F5344CB8AC3E}">
        <p14:creationId xmlns:p14="http://schemas.microsoft.com/office/powerpoint/2010/main" val="822388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8AD144-D646-C398-9D48-7B4D6F76E75D}"/>
              </a:ext>
            </a:extLst>
          </p:cNvPr>
          <p:cNvSpPr>
            <a:spLocks noGrp="1"/>
          </p:cNvSpPr>
          <p:nvPr>
            <p:ph type="title"/>
          </p:nvPr>
        </p:nvSpPr>
        <p:spPr>
          <a:xfrm>
            <a:off x="1295402" y="559293"/>
            <a:ext cx="9601196" cy="1666671"/>
          </a:xfrm>
        </p:spPr>
        <p:txBody>
          <a:bodyPr>
            <a:normAutofit fontScale="90000"/>
          </a:bodyPr>
          <a:lstStyle/>
          <a:p>
            <a:pPr marL="800735" marR="476250" algn="ctr">
              <a:spcBef>
                <a:spcPts val="220"/>
              </a:spcBef>
              <a:spcAft>
                <a:spcPts val="0"/>
              </a:spcAft>
            </a:pPr>
            <a:br>
              <a:rPr lang="it-IT" sz="1800" b="1" dirty="0">
                <a:solidFill>
                  <a:srgbClr val="FF3300"/>
                </a:solidFill>
                <a:effectLst/>
                <a:latin typeface="Trebuchet MS" panose="020B0603020202020204" pitchFamily="34" charset="0"/>
                <a:ea typeface="Arial" panose="020B0604020202020204" pitchFamily="34" charset="0"/>
              </a:rPr>
            </a:br>
            <a:r>
              <a:rPr lang="it-IT" sz="36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3600" b="1" dirty="0">
                <a:solidFill>
                  <a:srgbClr val="FF3300"/>
                </a:solidFill>
                <a:effectLst/>
                <a:latin typeface="Calibri" panose="020F0502020204030204" pitchFamily="34" charset="0"/>
                <a:ea typeface="Arial" panose="020B0604020202020204" pitchFamily="34" charset="0"/>
                <a:cs typeface="Calibri" panose="020F0502020204030204" pitchFamily="34" charset="0"/>
              </a:rPr>
            </a:br>
            <a:r>
              <a:rPr lang="it-IT" sz="3100" b="1"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rPr>
              <a:t>Curricolo dell’alunno </a:t>
            </a:r>
            <a:br>
              <a:rPr lang="it-IT" sz="3600"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rPr>
              <a:t>(art. 10)</a:t>
            </a:r>
            <a:br>
              <a:rPr lang="it-IT" sz="2200"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rPr>
            </a:br>
            <a:br>
              <a:rPr lang="it-IT" sz="1800" b="1" dirty="0">
                <a:solidFill>
                  <a:srgbClr val="FF3300"/>
                </a:solidFill>
                <a:effectLst/>
                <a:latin typeface="Trebuchet MS" panose="020B0603020202020204" pitchFamily="34" charset="0"/>
                <a:ea typeface="Arial" panose="020B0604020202020204" pitchFamily="34" charset="0"/>
              </a:rPr>
            </a:br>
            <a:br>
              <a:rPr lang="it-IT" sz="1800" b="1" dirty="0">
                <a:solidFill>
                  <a:srgbClr val="FF3300"/>
                </a:solidFill>
                <a:effectLst/>
                <a:latin typeface="Trebuchet MS" panose="020B0603020202020204" pitchFamily="34" charset="0"/>
                <a:ea typeface="Arial" panose="020B0604020202020204" pitchFamily="34" charset="0"/>
              </a:rPr>
            </a:br>
            <a:br>
              <a:rPr lang="it-IT" sz="1800" b="1" dirty="0">
                <a:solidFill>
                  <a:srgbClr val="FF3300"/>
                </a:solidFill>
                <a:effectLst/>
                <a:latin typeface="Trebuchet MS" panose="020B0603020202020204" pitchFamily="34" charset="0"/>
                <a:ea typeface="Arial" panose="020B0604020202020204" pitchFamily="34" charset="0"/>
              </a:rPr>
            </a:br>
            <a:br>
              <a:rPr lang="it-IT" sz="4000" b="1" dirty="0">
                <a:solidFill>
                  <a:srgbClr val="FF3300"/>
                </a:solidFill>
                <a:effectLst/>
                <a:latin typeface="Calibri" panose="020F0502020204030204" pitchFamily="34" charset="0"/>
                <a:ea typeface="Arial" panose="020B0604020202020204" pitchFamily="34" charset="0"/>
                <a:cs typeface="Calibri" panose="020F0502020204030204" pitchFamily="34" charset="0"/>
              </a:rPr>
            </a:br>
            <a:br>
              <a:rPr lang="it-IT" sz="4000" b="1" dirty="0">
                <a:solidFill>
                  <a:srgbClr val="FF3300"/>
                </a:solidFill>
                <a:effectLst/>
                <a:latin typeface="Calibri" panose="020F0502020204030204" pitchFamily="34" charset="0"/>
                <a:ea typeface="Arial" panose="020B0604020202020204" pitchFamily="34" charset="0"/>
                <a:cs typeface="Calibri" panose="020F0502020204030204" pitchFamily="34" charset="0"/>
              </a:rPr>
            </a:br>
            <a:br>
              <a:rPr lang="it-IT" sz="1800" b="1" dirty="0">
                <a:solidFill>
                  <a:srgbClr val="FF3300"/>
                </a:solidFill>
                <a:effectLst/>
                <a:latin typeface="Trebuchet MS" panose="020B0603020202020204" pitchFamily="34" charset="0"/>
                <a:ea typeface="Arial" panose="020B0604020202020204" pitchFamily="34" charset="0"/>
              </a:rPr>
            </a:br>
            <a:r>
              <a:rPr lang="it-IT" sz="1800" b="1" dirty="0">
                <a:effectLst/>
                <a:latin typeface="Trebuchet MS" panose="020B0603020202020204" pitchFamily="34" charset="0"/>
                <a:ea typeface="Arial" panose="020B0604020202020204" pitchFamily="34" charset="0"/>
              </a:rPr>
              <a:t> </a:t>
            </a:r>
            <a:br>
              <a:rPr lang="it-IT" sz="1800" dirty="0">
                <a:effectLst/>
                <a:latin typeface="Arial" panose="020B0604020202020204" pitchFamily="34" charset="0"/>
                <a:ea typeface="Arial" panose="020B0604020202020204" pitchFamily="34" charset="0"/>
              </a:rPr>
            </a:br>
            <a:endParaRPr lang="it-IT" dirty="0"/>
          </a:p>
        </p:txBody>
      </p:sp>
      <p:sp>
        <p:nvSpPr>
          <p:cNvPr id="3" name="Segnaposto contenuto 2">
            <a:extLst>
              <a:ext uri="{FF2B5EF4-FFF2-40B4-BE49-F238E27FC236}">
                <a16:creationId xmlns:a16="http://schemas.microsoft.com/office/drawing/2014/main" id="{38F13061-1B94-34BD-FB53-17ADBC0B5012}"/>
              </a:ext>
            </a:extLst>
          </p:cNvPr>
          <p:cNvSpPr>
            <a:spLocks noGrp="1"/>
          </p:cNvSpPr>
          <p:nvPr>
            <p:ph idx="1"/>
          </p:nvPr>
        </p:nvSpPr>
        <p:spPr>
          <a:xfrm>
            <a:off x="1295402" y="2086253"/>
            <a:ext cx="9677398" cy="3781148"/>
          </a:xfrm>
        </p:spPr>
        <p:txBody>
          <a:bodyPr>
            <a:normAutofit lnSpcReduction="10000"/>
          </a:bodyPr>
          <a:lstStyle/>
          <a:p>
            <a:pPr marL="104140" indent="0" algn="just">
              <a:buNone/>
            </a:pPr>
            <a:r>
              <a:rPr lang="it-IT" sz="1800" dirty="0">
                <a:solidFill>
                  <a:srgbClr val="2C2C89"/>
                </a:solidFill>
                <a:effectLst/>
                <a:latin typeface="Arial" panose="020B0604020202020204" pitchFamily="34" charset="0"/>
                <a:ea typeface="Arial" panose="020B0604020202020204" pitchFamily="34" charset="0"/>
              </a:rPr>
              <a:t>  </a:t>
            </a:r>
          </a:p>
          <a:p>
            <a:pPr marL="104140" indent="0" algn="just">
              <a:buNone/>
            </a:pPr>
            <a:r>
              <a:rPr lang="it-IT" sz="1800" dirty="0">
                <a:solidFill>
                  <a:srgbClr val="2C2C89"/>
                </a:solidFill>
                <a:effectLst/>
                <a:latin typeface="Arial" panose="020B0604020202020204" pitchFamily="34" charset="0"/>
                <a:ea typeface="Arial" panose="020B0604020202020204" pitchFamily="34" charset="0"/>
              </a:rPr>
              <a:t>  </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La progettazione disciplinare indica:</a:t>
            </a:r>
          </a:p>
          <a:p>
            <a:pPr marL="104140" indent="0" algn="just">
              <a:buNone/>
            </a:pPr>
            <a:endPar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marL="268288" marR="501015" lvl="0" indent="-268288" algn="just">
              <a:lnSpc>
                <a:spcPct val="103000"/>
              </a:lnSpc>
              <a:spcBef>
                <a:spcPts val="585"/>
              </a:spcBef>
              <a:spcAft>
                <a:spcPts val="0"/>
              </a:spcAft>
              <a:buClr>
                <a:srgbClr val="2C2C89"/>
              </a:buClr>
              <a:buSzPts val="2000"/>
              <a:buNone/>
              <a:tabLst>
                <a:tab pos="751205" algn="l"/>
              </a:tabLst>
            </a:pP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a</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se l’alunno con disabilità segue la progettazione didattica della classe, si applicano gli </a:t>
            </a: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stessi criteri di</a:t>
            </a:r>
            <a:r>
              <a:rPr lang="it-IT" sz="2000" b="1" spc="-13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valutazione</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t>
            </a:r>
          </a:p>
          <a:p>
            <a:pPr marL="268288" marR="497205" lvl="0" indent="-268288" algn="just">
              <a:lnSpc>
                <a:spcPct val="103000"/>
              </a:lnSpc>
              <a:spcBef>
                <a:spcPts val="495"/>
              </a:spcBef>
              <a:spcAft>
                <a:spcPts val="0"/>
              </a:spcAft>
              <a:buClr>
                <a:srgbClr val="2C2C89"/>
              </a:buClr>
              <a:buSzPts val="2000"/>
              <a:buNone/>
              <a:tabLst>
                <a:tab pos="713105" algn="l"/>
              </a:tabLst>
            </a:pP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b. </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se rispetto alla progettazione didattica della classe sono applicate personalizzazioni in relazione agli obiettivi specifici di apprendimento e ai criteri di valutazione; in tal </a:t>
            </a:r>
            <a:r>
              <a:rPr lang="it-IT" sz="2000" dirty="0">
                <a:solidFill>
                  <a:srgbClr val="002060"/>
                </a:solidFill>
                <a:latin typeface="Calibri" panose="020F0502020204030204" pitchFamily="34" charset="0"/>
                <a:ea typeface="Arial" panose="020B0604020202020204" pitchFamily="34" charset="0"/>
                <a:cs typeface="Calibri" panose="020F0502020204030204" pitchFamily="34" charset="0"/>
              </a:rPr>
              <a:t>ca</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so l’alunno con disabilità è valutato con </a:t>
            </a: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verifiche identiche o</a:t>
            </a:r>
            <a:r>
              <a:rPr lang="it-IT" sz="2000" b="1" spc="-8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equipollenti</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t>
            </a:r>
          </a:p>
          <a:p>
            <a:pPr marL="268288" marR="497840" lvl="0" indent="-268288" algn="just">
              <a:lnSpc>
                <a:spcPct val="103000"/>
              </a:lnSpc>
              <a:spcBef>
                <a:spcPts val="515"/>
              </a:spcBef>
              <a:spcAft>
                <a:spcPts val="0"/>
              </a:spcAft>
              <a:buClr>
                <a:srgbClr val="2C2C89"/>
              </a:buClr>
              <a:buSzPts val="2000"/>
              <a:buNone/>
              <a:tabLst>
                <a:tab pos="688975" algn="l"/>
              </a:tabLst>
            </a:pP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c. </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se l’alunno con disabilità segue un percorso didattico differenziato, essendo iscritto </a:t>
            </a:r>
            <a:r>
              <a:rPr lang="it-IT" sz="2000" dirty="0">
                <a:solidFill>
                  <a:srgbClr val="002060"/>
                </a:solidFill>
                <a:latin typeface="Calibri" panose="020F0502020204030204" pitchFamily="34" charset="0"/>
                <a:ea typeface="Arial" panose="020B0604020202020204" pitchFamily="34" charset="0"/>
                <a:cs typeface="Calibri" panose="020F0502020204030204" pitchFamily="34" charset="0"/>
              </a:rPr>
              <a:t>a</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lla scuola secondaria di secondo grado, con </a:t>
            </a: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verifiche non</a:t>
            </a:r>
            <a:r>
              <a:rPr lang="it-IT" sz="2000" b="1" spc="-2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equipollenti</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t>
            </a:r>
          </a:p>
          <a:p>
            <a:pPr marL="0" marR="497840" lvl="0" indent="0" algn="just">
              <a:lnSpc>
                <a:spcPct val="103000"/>
              </a:lnSpc>
              <a:spcBef>
                <a:spcPts val="515"/>
              </a:spcBef>
              <a:spcAft>
                <a:spcPts val="0"/>
              </a:spcAft>
              <a:buClr>
                <a:srgbClr val="2C2C89"/>
              </a:buClr>
              <a:buSzPts val="2000"/>
              <a:buNone/>
              <a:tabLst>
                <a:tab pos="688975" algn="l"/>
              </a:tabLst>
            </a:pP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d. </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se l’alunno con disabilità è </a:t>
            </a: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esonerato da alcune discipline</a:t>
            </a:r>
            <a:r>
              <a:rPr lang="it-IT" sz="2000" b="1" spc="54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di</a:t>
            </a:r>
            <a:r>
              <a:rPr lang="it-IT" sz="2000" dirty="0">
                <a:solidFill>
                  <a:srgbClr val="002060"/>
                </a:solidFill>
                <a:latin typeface="Calibri" panose="020F0502020204030204" pitchFamily="34" charset="0"/>
                <a:ea typeface="Arial" panose="020B0604020202020204" pitchFamily="34" charset="0"/>
                <a:cs typeface="Calibri" panose="020F0502020204030204" pitchFamily="34" charset="0"/>
              </a:rPr>
              <a:t> </a:t>
            </a: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studio</a:t>
            </a:r>
            <a:r>
              <a:rPr lang="it-IT" sz="1800" b="0" dirty="0">
                <a:solidFill>
                  <a:srgbClr val="002060"/>
                </a:solidFill>
                <a:effectLst/>
                <a:latin typeface="Arial" panose="020B0604020202020204" pitchFamily="34" charset="0"/>
                <a:ea typeface="Arial" panose="020B0604020202020204" pitchFamily="34" charset="0"/>
              </a:rPr>
              <a:t>.</a:t>
            </a:r>
            <a:endParaRPr lang="it-IT" sz="1800" b="1" dirty="0">
              <a:solidFill>
                <a:srgbClr val="002060"/>
              </a:solidFill>
              <a:effectLst/>
              <a:latin typeface="Arial" panose="020B0604020202020204" pitchFamily="34" charset="0"/>
              <a:ea typeface="Arial" panose="020B0604020202020204" pitchFamily="34" charset="0"/>
            </a:endParaRPr>
          </a:p>
          <a:p>
            <a:endParaRPr lang="it-IT" dirty="0"/>
          </a:p>
        </p:txBody>
      </p:sp>
    </p:spTree>
    <p:extLst>
      <p:ext uri="{BB962C8B-B14F-4D97-AF65-F5344CB8AC3E}">
        <p14:creationId xmlns:p14="http://schemas.microsoft.com/office/powerpoint/2010/main" val="3768154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E5A41C-83C9-DB85-2F9E-F1F9BF8DFACD}"/>
              </a:ext>
            </a:extLst>
          </p:cNvPr>
          <p:cNvSpPr>
            <a:spLocks noGrp="1"/>
          </p:cNvSpPr>
          <p:nvPr>
            <p:ph type="title"/>
          </p:nvPr>
        </p:nvSpPr>
        <p:spPr>
          <a:xfrm>
            <a:off x="1091216" y="449472"/>
            <a:ext cx="9601196" cy="1048326"/>
          </a:xfrm>
        </p:spPr>
        <p:txBody>
          <a:bodyPr>
            <a:normAutofit fontScale="90000"/>
          </a:bodyPr>
          <a:lstStyle/>
          <a:p>
            <a:pPr marL="357188" marR="476250" algn="ctr">
              <a:spcBef>
                <a:spcPts val="335"/>
              </a:spcBef>
              <a:spcAft>
                <a:spcPts val="0"/>
              </a:spcAft>
            </a:pPr>
            <a:r>
              <a:rPr lang="it-IT" sz="3600" b="1" kern="0"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kern="0" dirty="0">
                <a:effectLst/>
                <a:latin typeface="Arial" panose="020B0604020202020204" pitchFamily="34" charset="0"/>
                <a:ea typeface="Arial" panose="020B060402020202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Organizzazione generale del progetto di inclusione e utilizzo delle risorse</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(art. 13)</a:t>
            </a:r>
            <a:br>
              <a:rPr lang="it-IT" sz="2200"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2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5F4D844D-9A69-1E95-281C-22012BCF3B3D}"/>
              </a:ext>
            </a:extLst>
          </p:cNvPr>
          <p:cNvSpPr>
            <a:spLocks noGrp="1"/>
          </p:cNvSpPr>
          <p:nvPr>
            <p:ph idx="1"/>
          </p:nvPr>
        </p:nvSpPr>
        <p:spPr>
          <a:xfrm>
            <a:off x="1212273" y="1766656"/>
            <a:ext cx="9601196" cy="4740676"/>
          </a:xfrm>
        </p:spPr>
        <p:txBody>
          <a:bodyPr>
            <a:noAutofit/>
          </a:bodyPr>
          <a:lstStyle/>
          <a:p>
            <a:pPr marL="0" indent="0">
              <a:buNone/>
            </a:pPr>
            <a:endParaRPr lang="it-IT" sz="1600" b="1" u="sng" dirty="0">
              <a:solidFill>
                <a:schemeClr val="accent5">
                  <a:lumMod val="75000"/>
                </a:schemeClr>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endParaRPr>
          </a:p>
          <a:p>
            <a:pPr marL="0" indent="0">
              <a:buNone/>
            </a:pP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Risorse professionali</a:t>
            </a:r>
            <a:r>
              <a:rPr lang="it-IT" sz="1800" b="1"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impegnate nelle attività di sostegno didattico:</a:t>
            </a:r>
          </a:p>
          <a:p>
            <a:pPr marL="742950" lvl="1" indent="-285750" algn="l">
              <a:spcBef>
                <a:spcPts val="550"/>
              </a:spcBef>
              <a:spcAft>
                <a:spcPts val="0"/>
              </a:spcAft>
              <a:buClr>
                <a:srgbClr val="2C2C89"/>
              </a:buClr>
              <a:buSzPts val="1900"/>
              <a:buFont typeface="Arial" panose="020B0604020202020204" pitchFamily="34" charset="0"/>
              <a:buAutoNum type="arabicPeriod"/>
              <a:tabLst>
                <a:tab pos="407670"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assistente all’autonomia e/o alla</a:t>
            </a:r>
            <a:r>
              <a:rPr lang="it-IT" sz="1800" spc="1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comunicazione;</a:t>
            </a:r>
          </a:p>
          <a:p>
            <a:pPr marL="742950" lvl="1" indent="-285750" algn="l">
              <a:spcBef>
                <a:spcPts val="555"/>
              </a:spcBef>
              <a:spcAft>
                <a:spcPts val="0"/>
              </a:spcAft>
              <a:buClr>
                <a:srgbClr val="2C2C89"/>
              </a:buClr>
              <a:buSzPts val="1900"/>
              <a:buFont typeface="Arial" panose="020B0604020202020204" pitchFamily="34" charset="0"/>
              <a:buAutoNum type="arabicPeriod"/>
              <a:tabLst>
                <a:tab pos="407670"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collaboratrici</a:t>
            </a:r>
            <a:r>
              <a:rPr lang="it-IT" sz="1800" spc="35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o</a:t>
            </a:r>
            <a:r>
              <a:rPr lang="it-IT" sz="1800" spc="33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collaboratori</a:t>
            </a:r>
            <a:r>
              <a:rPr lang="it-IT" sz="1800" spc="34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scolastici</a:t>
            </a:r>
            <a:r>
              <a:rPr lang="it-IT" sz="1800" spc="33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impegnati</a:t>
            </a:r>
            <a:r>
              <a:rPr lang="it-IT" sz="1800" spc="34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nell’assistenza</a:t>
            </a:r>
            <a:r>
              <a:rPr lang="it-IT" sz="1800" spc="36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igienica</a:t>
            </a:r>
            <a:r>
              <a:rPr lang="it-IT" sz="1800" spc="33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di base.</a:t>
            </a:r>
          </a:p>
          <a:p>
            <a:pPr marL="0" indent="0">
              <a:spcBef>
                <a:spcPts val="10"/>
              </a:spcBef>
              <a:buNone/>
            </a:pPr>
            <a:endPar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marL="0" indent="0">
              <a:spcBef>
                <a:spcPts val="10"/>
              </a:spcBef>
              <a:buNone/>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Elementi da riportare nel PEI obbligatoriamente - sez.</a:t>
            </a:r>
            <a:r>
              <a:rPr lang="it-IT" sz="1800" b="1" u="sng" spc="65"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 </a:t>
            </a: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9</a:t>
            </a:r>
            <a:endPar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algn="just">
              <a:spcBef>
                <a:spcPts val="555"/>
              </a:spcBef>
              <a:spcAft>
                <a:spcPts val="0"/>
              </a:spcAf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Organizzazione generale del progetto di inclusione e utilizzo delle risorse</a:t>
            </a:r>
            <a:endParaRPr lang="it-IT" sz="1800" dirty="0">
              <a:solidFill>
                <a:srgbClr val="002060"/>
              </a:solidFill>
              <a:latin typeface="Calibri" panose="020F0502020204030204" pitchFamily="34" charset="0"/>
              <a:ea typeface="Arial" panose="020B0604020202020204" pitchFamily="34" charset="0"/>
              <a:cs typeface="Calibri" panose="020F0502020204030204" pitchFamily="34" charset="0"/>
            </a:endParaRPr>
          </a:p>
          <a:p>
            <a:pPr algn="just">
              <a:spcBef>
                <a:spcPts val="555"/>
              </a:spcBef>
              <a:spcAft>
                <a:spcPts val="0"/>
              </a:spcAft>
            </a:pP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presenza</a:t>
            </a:r>
            <a:r>
              <a:rPr lang="it-IT" sz="18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dell’alunno a scuola per l’intero orario;</a:t>
            </a:r>
          </a:p>
          <a:p>
            <a:pPr algn="just">
              <a:spcBef>
                <a:spcPts val="555"/>
              </a:spcBef>
              <a:spcAft>
                <a:spcPts val="0"/>
              </a:spcAft>
            </a:pP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assenza continuativa</a:t>
            </a:r>
            <a:r>
              <a:rPr lang="it-IT" sz="18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su richiesta della famiglia o degli specialisti sanitari, in accordo con la scuola, indicandone le</a:t>
            </a:r>
            <a:r>
              <a:rPr lang="it-IT" sz="1800" spc="7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motivazioni;</a:t>
            </a:r>
          </a:p>
          <a:p>
            <a:pPr algn="just">
              <a:spcBef>
                <a:spcPts val="555"/>
              </a:spcBef>
              <a:spcAft>
                <a:spcPts val="0"/>
              </a:spcAf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la </a:t>
            </a: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presenza dell’insegnante</a:t>
            </a:r>
            <a:r>
              <a:rPr lang="it-IT" sz="18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per le attività di sostegno, specificando le ore settimanali;</a:t>
            </a:r>
          </a:p>
          <a:p>
            <a:pPr algn="just">
              <a:spcBef>
                <a:spcPts val="555"/>
              </a:spcBef>
              <a:spcAft>
                <a:spcPts val="0"/>
              </a:spcAf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le risorse destinate agli interventi di </a:t>
            </a: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assistenza igienica e di</a:t>
            </a:r>
            <a:r>
              <a:rPr lang="it-IT" sz="1800" b="1" u="sng" spc="160"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 </a:t>
            </a: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base</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t>
            </a:r>
          </a:p>
          <a:p>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le risorse professionali destinate all’</a:t>
            </a: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assistenza per l’autonomia e/o per la comunicazione</a:t>
            </a:r>
            <a:r>
              <a:rPr lang="it-IT" sz="1600" dirty="0">
                <a:solidFill>
                  <a:schemeClr val="accent5">
                    <a:lumMod val="75000"/>
                  </a:schemeClr>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a:t>
            </a:r>
            <a:endParaRPr lang="it-IT" sz="1600" dirty="0">
              <a:solidFill>
                <a:schemeClr val="accent5">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15051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668540-C14A-4F8E-B24C-D36149A195BD}"/>
              </a:ext>
            </a:extLst>
          </p:cNvPr>
          <p:cNvSpPr>
            <a:spLocks noGrp="1"/>
          </p:cNvSpPr>
          <p:nvPr>
            <p:ph type="title"/>
          </p:nvPr>
        </p:nvSpPr>
        <p:spPr/>
        <p:txBody>
          <a:bodyPr>
            <a:noAutofit/>
          </a:bodyPr>
          <a:lstStyle/>
          <a:p>
            <a:pPr marL="841375" marR="363220" algn="ctr">
              <a:spcBef>
                <a:spcPts val="290"/>
              </a:spcBef>
              <a:spcAft>
                <a:spcPts val="0"/>
              </a:spcAft>
            </a:pPr>
            <a:r>
              <a:rPr lang="it-IT" sz="3600" b="1" kern="0"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2000" b="1" kern="0"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Organizzazione generale del progetto di inclusione e utilizzo delle risorse</a:t>
            </a:r>
            <a:br>
              <a:rPr lang="it-IT" sz="2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(art. 13)</a:t>
            </a:r>
            <a:br>
              <a:rPr lang="it-IT" sz="2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0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87FF9728-30FE-11C6-93DA-2AC326F9F889}"/>
              </a:ext>
            </a:extLst>
          </p:cNvPr>
          <p:cNvSpPr>
            <a:spLocks noGrp="1"/>
          </p:cNvSpPr>
          <p:nvPr>
            <p:ph idx="1"/>
          </p:nvPr>
        </p:nvSpPr>
        <p:spPr>
          <a:xfrm>
            <a:off x="1295402" y="2438400"/>
            <a:ext cx="9601196" cy="4024544"/>
          </a:xfrm>
        </p:spPr>
        <p:txBody>
          <a:bodyPr>
            <a:normAutofit/>
          </a:bodyPr>
          <a:lstStyle/>
          <a:p>
            <a:pPr marL="0" indent="0" algn="just">
              <a:spcBef>
                <a:spcPts val="1910"/>
              </a:spcBef>
              <a:spcAft>
                <a:spcPts val="0"/>
              </a:spcAft>
              <a:buNone/>
            </a:pPr>
            <a:r>
              <a:rPr lang="it-IT" sz="26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Proposta del numero di ore di sostegno per l'anno successivo</a:t>
            </a:r>
          </a:p>
          <a:p>
            <a:pPr marL="0" marR="387350" indent="0" algn="just">
              <a:lnSpc>
                <a:spcPct val="103000"/>
              </a:lnSpc>
              <a:spcBef>
                <a:spcPts val="580"/>
              </a:spcBef>
              <a:spcAft>
                <a:spcPts val="0"/>
              </a:spcAft>
              <a:buNone/>
            </a:pPr>
            <a:r>
              <a:rPr lang="it-IT" sz="19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In merito all’art. 13 del D.I. 182/2020 occorre fare riferimento alle Linee Guida (pag. 58) per un importante chiarimento sulla richiesta delle ore di sostegno e degli assistenti educatori :</a:t>
            </a:r>
          </a:p>
          <a:p>
            <a:pPr marL="0" indent="0">
              <a:spcBef>
                <a:spcPts val="5"/>
              </a:spcBef>
              <a:buNone/>
            </a:pPr>
            <a:r>
              <a:rPr lang="it-IT" sz="19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lvl="0" algn="just">
              <a:buClr>
                <a:srgbClr val="2C2C89"/>
              </a:buClr>
              <a:buSzPts val="1900"/>
              <a:buFont typeface="Wingdings" panose="05000000000000000000" pitchFamily="2" charset="2"/>
              <a:buChar char="ü"/>
              <a:tabLst>
                <a:tab pos="281305" algn="l"/>
              </a:tabLst>
            </a:pP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l'esigenza</a:t>
            </a:r>
            <a:r>
              <a:rPr lang="it-IT" sz="1900" spc="42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di</a:t>
            </a:r>
            <a:r>
              <a:rPr lang="it-IT" sz="1900" spc="4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supporto</a:t>
            </a:r>
            <a:r>
              <a:rPr lang="it-IT" sz="1900" spc="42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didattico</a:t>
            </a:r>
            <a:r>
              <a:rPr lang="it-IT" sz="1900" spc="41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non</a:t>
            </a:r>
            <a:r>
              <a:rPr lang="it-IT" sz="1900" spc="41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è</a:t>
            </a:r>
            <a:r>
              <a:rPr lang="it-IT" sz="1900" spc="42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automaticamente</a:t>
            </a:r>
            <a:r>
              <a:rPr lang="it-IT" sz="1900" spc="41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connessa</a:t>
            </a:r>
            <a:r>
              <a:rPr lang="it-IT" sz="1900" spc="42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alla /</a:t>
            </a:r>
            <a:r>
              <a:rPr lang="it-IT" sz="19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gravità clinica o alla quantificazione del deficit di funzionamento;</a:t>
            </a:r>
          </a:p>
          <a:p>
            <a:pPr lvl="0" algn="just">
              <a:spcBef>
                <a:spcPts val="585"/>
              </a:spcBef>
              <a:spcAft>
                <a:spcPts val="0"/>
              </a:spcAft>
              <a:buClr>
                <a:srgbClr val="2C2C89"/>
              </a:buClr>
              <a:buSzPts val="1900"/>
              <a:buFont typeface="Wingdings" panose="05000000000000000000" pitchFamily="2" charset="2"/>
              <a:buChar char="ü"/>
              <a:tabLst>
                <a:tab pos="281305" algn="l"/>
              </a:tabLst>
            </a:pP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piena coerenza tra le risorse richieste e il loro effettivo</a:t>
            </a:r>
            <a:r>
              <a:rPr lang="it-IT" sz="1900" spc="-15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utilizzo;</a:t>
            </a:r>
          </a:p>
          <a:p>
            <a:pPr marR="386715" lvl="0" algn="just">
              <a:lnSpc>
                <a:spcPct val="103000"/>
              </a:lnSpc>
              <a:spcBef>
                <a:spcPts val="580"/>
              </a:spcBef>
              <a:spcAft>
                <a:spcPts val="0"/>
              </a:spcAft>
              <a:buClr>
                <a:srgbClr val="2C2C89"/>
              </a:buClr>
              <a:buSzPts val="1900"/>
              <a:buFont typeface="Wingdings" panose="05000000000000000000" pitchFamily="2" charset="2"/>
              <a:buChar char="ü"/>
              <a:tabLst>
                <a:tab pos="281305" algn="l"/>
              </a:tabLst>
            </a:pP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deve risultare che le ore di sostegno sono state effettivamente utilizzate nelle attività o discipline in cui è </a:t>
            </a:r>
            <a:r>
              <a:rPr lang="it-IT" sz="1900" b="1" u="sng" spc="-10"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prevista una forte personalizzazione dell'attività didattica</a:t>
            </a: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tale da richiedere necessariamente un supporto aggiuntivo (da qui discende anche la modalità di formulare l’orario settimanale dei docenti di</a:t>
            </a:r>
            <a:r>
              <a:rPr lang="it-IT" sz="1900" spc="-7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9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sostegno).</a:t>
            </a:r>
          </a:p>
          <a:p>
            <a:endParaRPr lang="it-IT" dirty="0"/>
          </a:p>
        </p:txBody>
      </p:sp>
    </p:spTree>
    <p:extLst>
      <p:ext uri="{BB962C8B-B14F-4D97-AF65-F5344CB8AC3E}">
        <p14:creationId xmlns:p14="http://schemas.microsoft.com/office/powerpoint/2010/main" val="3519694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3D0F23-AF11-92F9-BBFA-B6121418FD80}"/>
              </a:ext>
            </a:extLst>
          </p:cNvPr>
          <p:cNvSpPr>
            <a:spLocks noGrp="1"/>
          </p:cNvSpPr>
          <p:nvPr>
            <p:ph type="title"/>
          </p:nvPr>
        </p:nvSpPr>
        <p:spPr>
          <a:xfrm>
            <a:off x="1295401" y="443884"/>
            <a:ext cx="9601196" cy="1669001"/>
          </a:xfrm>
        </p:spPr>
        <p:txBody>
          <a:bodyPr>
            <a:normAutofit fontScale="90000"/>
          </a:bodyPr>
          <a:lstStyle/>
          <a:p>
            <a:pPr algn="ctr"/>
            <a:br>
              <a:rPr lang="it-IT" sz="1800" b="1" dirty="0">
                <a:solidFill>
                  <a:srgbClr val="FF0000"/>
                </a:solidFill>
                <a:effectLst/>
                <a:latin typeface="Arial" panose="020B0604020202020204" pitchFamily="34" charset="0"/>
                <a:ea typeface="Arial" panose="020B0604020202020204" pitchFamily="34" charset="0"/>
              </a:rPr>
            </a:br>
            <a:br>
              <a:rPr lang="it-IT" sz="1800" b="1" dirty="0">
                <a:solidFill>
                  <a:srgbClr val="FF0000"/>
                </a:solidFill>
                <a:effectLst/>
                <a:latin typeface="Arial" panose="020B0604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Organizzazione generale del progetto di inclusione e utilizzo delle risorse</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(art. 13)</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2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AD20011B-62D4-3A76-FB73-E8937C4A1D62}"/>
              </a:ext>
            </a:extLst>
          </p:cNvPr>
          <p:cNvSpPr>
            <a:spLocks noGrp="1"/>
          </p:cNvSpPr>
          <p:nvPr>
            <p:ph idx="1"/>
          </p:nvPr>
        </p:nvSpPr>
        <p:spPr>
          <a:xfrm>
            <a:off x="1371600" y="2112885"/>
            <a:ext cx="9601200" cy="4128117"/>
          </a:xfrm>
        </p:spPr>
        <p:txBody>
          <a:bodyPr>
            <a:normAutofit/>
          </a:bodyPr>
          <a:lstStyle/>
          <a:p>
            <a:pPr marL="0" indent="0">
              <a:buNone/>
            </a:pPr>
            <a:endParaRPr lang="it-IT" sz="1800" i="1" dirty="0">
              <a:solidFill>
                <a:srgbClr val="2C2C89"/>
              </a:solidFill>
              <a:effectLst/>
              <a:latin typeface="Arial" panose="020B0604020202020204" pitchFamily="34" charset="0"/>
              <a:ea typeface="Arial" panose="020B0604020202020204" pitchFamily="34" charset="0"/>
            </a:endParaRPr>
          </a:p>
          <a:p>
            <a:pPr marL="0" indent="0" algn="just">
              <a:buNone/>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In particolare, quando si chiede di aumentare le ore di sostegno assegnate, è indispensabile motivare la proposta non solo descrivendo i bisogni, ma anche </a:t>
            </a:r>
            <a:r>
              <a:rPr lang="it-IT" sz="22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dimostrando che effettivamente le ore</a:t>
            </a:r>
            <a:r>
              <a:rPr lang="it-IT" sz="22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assegnate sono state utilizzate in modo adeguato</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con interventi attivati rigorosamente sull'alunno/a, con risorse concentrate </a:t>
            </a:r>
            <a:r>
              <a:rPr lang="it-IT" sz="22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dove</a:t>
            </a:r>
            <a:r>
              <a:rPr lang="it-IT" sz="22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effettivamente</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in base alla progettazione del PEI, </a:t>
            </a:r>
            <a:r>
              <a:rPr lang="it-IT" sz="22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sono maggiori le</a:t>
            </a:r>
            <a:r>
              <a:rPr lang="it-IT" sz="22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esigenze, escludendo categoricamente impieghi impropri</a:t>
            </a:r>
            <a:r>
              <a:rPr lang="it-IT" sz="2200" b="1"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come l'uso della risorsa sostegno per attività di supporto destinate genericamente a tutta la classe senza nessun riferimento agli obiettivi del singolo PEI, o per altre esigenze della scuola non immediatamente riferibili all’alunno/a titolare del PEI, quali ad esempio la possibilità di sostituire docenti assenti. (Linee Guida pagg. 58-59).</a:t>
            </a:r>
          </a:p>
          <a:p>
            <a:endParaRPr lang="it-IT" dirty="0"/>
          </a:p>
        </p:txBody>
      </p:sp>
    </p:spTree>
    <p:extLst>
      <p:ext uri="{BB962C8B-B14F-4D97-AF65-F5344CB8AC3E}">
        <p14:creationId xmlns:p14="http://schemas.microsoft.com/office/powerpoint/2010/main" val="3103765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3AE0EE-FD36-A074-AC58-C526B67B14B0}"/>
              </a:ext>
            </a:extLst>
          </p:cNvPr>
          <p:cNvSpPr>
            <a:spLocks noGrp="1"/>
          </p:cNvSpPr>
          <p:nvPr>
            <p:ph type="title"/>
          </p:nvPr>
        </p:nvSpPr>
        <p:spPr>
          <a:xfrm>
            <a:off x="1295401" y="275208"/>
            <a:ext cx="9601196" cy="1686757"/>
          </a:xfrm>
        </p:spPr>
        <p:txBody>
          <a:bodyPr>
            <a:normAutofit fontScale="90000"/>
          </a:bodyPr>
          <a:lstStyle/>
          <a:p>
            <a:pPr algn="ctr"/>
            <a:br>
              <a:rPr lang="it-IT" sz="1800" b="1" dirty="0">
                <a:solidFill>
                  <a:srgbClr val="FF0000"/>
                </a:solidFill>
                <a:effectLst/>
                <a:latin typeface="Arial" panose="020B0604020202020204" pitchFamily="34" charset="0"/>
                <a:ea typeface="Arial" panose="020B0604020202020204" pitchFamily="34" charset="0"/>
              </a:rPr>
            </a:br>
            <a:br>
              <a:rPr lang="it-IT" sz="1800" b="1" dirty="0">
                <a:solidFill>
                  <a:srgbClr val="FF0000"/>
                </a:solidFill>
                <a:effectLst/>
                <a:latin typeface="Arial" panose="020B0604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Organizzazione generale del progetto di inclusione e utilizzo delle risorse </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(art. 13)</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2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3BEC1337-0FC6-02B3-2A13-2C2C7A4ED2C7}"/>
              </a:ext>
            </a:extLst>
          </p:cNvPr>
          <p:cNvSpPr>
            <a:spLocks noGrp="1"/>
          </p:cNvSpPr>
          <p:nvPr>
            <p:ph idx="1"/>
          </p:nvPr>
        </p:nvSpPr>
        <p:spPr>
          <a:xfrm>
            <a:off x="1371600" y="1961965"/>
            <a:ext cx="9601200" cy="3905435"/>
          </a:xfrm>
        </p:spPr>
        <p:txBody>
          <a:bodyPr>
            <a:normAutofit fontScale="92500" lnSpcReduction="20000"/>
          </a:bodyPr>
          <a:lstStyle/>
          <a:p>
            <a:pPr marL="104140" marR="498475" indent="0" algn="just">
              <a:lnSpc>
                <a:spcPct val="103000"/>
              </a:lnSpc>
              <a:spcBef>
                <a:spcPts val="1325"/>
              </a:spcBef>
              <a:spcAft>
                <a:spcPts val="0"/>
              </a:spcAft>
              <a:buNone/>
            </a:pPr>
            <a:r>
              <a:rPr lang="it-IT" sz="22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Proposta delle risorse da destinare agli interventi di assistenza igienica e di base e delle risorse professionali da destinare all'assistenza, all'autonomia e/o alla comunicazione, per l'anno successivo</a:t>
            </a:r>
          </a:p>
          <a:p>
            <a:pPr marL="104140" marR="498475" indent="0" algn="just">
              <a:lnSpc>
                <a:spcPct val="103000"/>
              </a:lnSpc>
              <a:spcBef>
                <a:spcPts val="1325"/>
              </a:spcBef>
              <a:spcAft>
                <a:spcPts val="0"/>
              </a:spcAft>
              <a:buNone/>
            </a:pPr>
            <a:endParaRPr lang="it-IT" sz="2200" b="1"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marL="104140" marR="497205" indent="0" algn="just">
              <a:lnSpc>
                <a:spcPct val="103000"/>
              </a:lnSpc>
              <a:spcBef>
                <a:spcPts val="505"/>
              </a:spcBef>
              <a:spcAft>
                <a:spcPts val="0"/>
              </a:spcAft>
              <a:buNone/>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Le Linee Guida indicano gli aspetti da tener di conto per richiedere le risorse da destinare agli interventi di assistenza igienica e di base e delle risorse professionali da destinare all'assistenza, all'autonomia e/o alla comunicazione:</a:t>
            </a:r>
          </a:p>
          <a:p>
            <a:pPr marL="447040" marR="497205" indent="-342900" algn="just">
              <a:lnSpc>
                <a:spcPct val="103000"/>
              </a:lnSpc>
              <a:spcBef>
                <a:spcPts val="505"/>
              </a:spcBef>
              <a:spcAft>
                <a:spcPts val="0"/>
              </a:spcAft>
              <a:buFont typeface="Wingdings" panose="05000000000000000000" pitchFamily="2" charset="2"/>
              <a:buChar char="ü"/>
            </a:pPr>
            <a:r>
              <a:rPr lang="it-IT" sz="22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con quali risorse e con quale organizzazione si intende rispondere a eventuali necessità rispetto agli interventi di assistenza igienica e di base;</a:t>
            </a:r>
          </a:p>
          <a:p>
            <a:pPr marL="447040" marR="497205" indent="-342900" algn="just">
              <a:lnSpc>
                <a:spcPct val="103000"/>
              </a:lnSpc>
              <a:spcBef>
                <a:spcPts val="505"/>
              </a:spcBef>
              <a:spcAft>
                <a:spcPts val="0"/>
              </a:spcAft>
              <a:buFont typeface="Wingdings" panose="05000000000000000000" pitchFamily="2" charset="2"/>
              <a:buChar char="ü"/>
            </a:pPr>
            <a:r>
              <a:rPr lang="it-IT" sz="22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come formulare le proposte in merito al fabbisogno di risorse professionali da destinare all'assistenza, all'autonomia e/o alla comunicazione indicando la tipologia di assistenza/figura professionale ritenuto necessario (personale fornito dagli Enti</a:t>
            </a:r>
            <a:r>
              <a:rPr lang="it-IT" sz="2200" spc="-11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Locali).</a:t>
            </a:r>
          </a:p>
          <a:p>
            <a:endParaRPr lang="it-IT" dirty="0"/>
          </a:p>
        </p:txBody>
      </p:sp>
    </p:spTree>
    <p:extLst>
      <p:ext uri="{BB962C8B-B14F-4D97-AF65-F5344CB8AC3E}">
        <p14:creationId xmlns:p14="http://schemas.microsoft.com/office/powerpoint/2010/main" val="3572367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759CAD-9258-EE9A-6377-C7008F2E9976}"/>
              </a:ext>
            </a:extLst>
          </p:cNvPr>
          <p:cNvSpPr>
            <a:spLocks noGrp="1"/>
          </p:cNvSpPr>
          <p:nvPr>
            <p:ph type="title"/>
          </p:nvPr>
        </p:nvSpPr>
        <p:spPr>
          <a:xfrm>
            <a:off x="1295401" y="239698"/>
            <a:ext cx="9601196" cy="1358284"/>
          </a:xfrm>
        </p:spPr>
        <p:txBody>
          <a:bodyPr>
            <a:normAutofit fontScale="90000"/>
          </a:bodyPr>
          <a:lstStyle/>
          <a:p>
            <a:pPr algn="ctr"/>
            <a:br>
              <a:rPr lang="it-IT" sz="1800" b="1" dirty="0">
                <a:solidFill>
                  <a:srgbClr val="FF0000"/>
                </a:solidFill>
                <a:effectLst/>
                <a:latin typeface="Arial" panose="020B0604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rgbClr val="FF0000"/>
                </a:solidFill>
                <a:effectLst/>
                <a:latin typeface="Arial" panose="020B0604020202020204" pitchFamily="34" charset="0"/>
                <a:ea typeface="Arial" panose="020B060402020202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Definizione delle modalità per l'assegnazione delle misure di sostegno</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(art. 18)</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2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66E8D466-C369-5347-73FE-BDEFFAEA14BD}"/>
              </a:ext>
            </a:extLst>
          </p:cNvPr>
          <p:cNvSpPr>
            <a:spLocks noGrp="1"/>
          </p:cNvSpPr>
          <p:nvPr>
            <p:ph idx="1"/>
          </p:nvPr>
        </p:nvSpPr>
        <p:spPr>
          <a:xfrm>
            <a:off x="1295401" y="1535837"/>
            <a:ext cx="10068016" cy="4709604"/>
          </a:xfrm>
        </p:spPr>
        <p:txBody>
          <a:bodyPr>
            <a:noAutofit/>
          </a:bodyPr>
          <a:lstStyle/>
          <a:p>
            <a:pPr marL="0" indent="0">
              <a:spcBef>
                <a:spcPts val="1325"/>
              </a:spcBef>
              <a:spcAft>
                <a:spcPts val="0"/>
              </a:spcAft>
              <a:buNone/>
              <a:tabLst>
                <a:tab pos="1326515" algn="l"/>
                <a:tab pos="1917700" algn="l"/>
                <a:tab pos="3215005" algn="l"/>
                <a:tab pos="3638550" algn="l"/>
                <a:tab pos="4852035" algn="l"/>
                <a:tab pos="5275580" algn="l"/>
                <a:tab pos="7072630" algn="l"/>
                <a:tab pos="7834630" algn="l"/>
              </a:tabLst>
            </a:pPr>
            <a:r>
              <a:rPr lang="it-IT"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Modalità	per	formulare	la	proposta	di	assegnazione	delle	risorse</a:t>
            </a:r>
          </a:p>
          <a:p>
            <a:pPr marL="0" indent="0">
              <a:spcBef>
                <a:spcPts val="100"/>
              </a:spcBef>
              <a:spcAft>
                <a:spcPts val="0"/>
              </a:spcAft>
              <a:buNone/>
            </a:pPr>
            <a:r>
              <a:rPr lang="it-IT"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professionali per il sostegno didattico e l’assistenza</a:t>
            </a: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a:t>
            </a:r>
          </a:p>
          <a:p>
            <a:pPr algn="just">
              <a:lnSpc>
                <a:spcPct val="103000"/>
              </a:lnSpc>
              <a:spcBef>
                <a:spcPts val="600"/>
              </a:spcBef>
              <a:buFont typeface="Wingdings" panose="05000000000000000000" pitchFamily="2" charset="2"/>
              <a:buChar char="ü"/>
            </a:pPr>
            <a:r>
              <a:rPr lang="it-IT" u="sng" dirty="0">
                <a:solidFill>
                  <a:srgbClr val="002060"/>
                </a:solidFill>
                <a:effectLst/>
                <a:latin typeface="Calibri" panose="020F0502020204030204" pitchFamily="34" charset="0"/>
                <a:ea typeface="Arial" panose="020B0604020202020204" pitchFamily="34" charset="0"/>
                <a:cs typeface="Calibri" panose="020F0502020204030204" pitchFamily="34" charset="0"/>
              </a:rPr>
              <a:t>Si supera la divisione dei due livelli di disabilità - “grave” (art. 3, comma 3, legge 104/92) e “lieve” (art. 3, comma 1)</a:t>
            </a: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a:t>
            </a:r>
            <a:r>
              <a:rPr lang="it-IT" dirty="0">
                <a:solidFill>
                  <a:srgbClr val="002060"/>
                </a:solidFill>
                <a:latin typeface="Calibri" panose="020F0502020204030204" pitchFamily="34" charset="0"/>
                <a:ea typeface="Arial" panose="020B0604020202020204" pitchFamily="34" charset="0"/>
                <a:cs typeface="Calibri" panose="020F0502020204030204" pitchFamily="34" charset="0"/>
              </a:rPr>
              <a:t> </a:t>
            </a:r>
            <a:r>
              <a:rPr lang="it-IT" dirty="0">
                <a:solidFill>
                  <a:srgbClr val="002060"/>
                </a:solidFill>
                <a:latin typeface="Calibri" panose="020F0502020204030204" pitchFamily="34" charset="0"/>
                <a:cs typeface="Calibri" panose="020F0502020204030204" pitchFamily="34" charset="0"/>
              </a:rPr>
              <a:t>Si prefigura uno scenario di maggior complessità, ma più adeguato ai bisogni formativi, ove la considerazione dei livelli di disabilità - “grave”  e “lieve” – si articola secondo gradi che sono correlati ad una </a:t>
            </a:r>
            <a:r>
              <a:rPr lang="it-IT" u="sng" dirty="0">
                <a:solidFill>
                  <a:srgbClr val="002060"/>
                </a:solidFill>
                <a:latin typeface="Calibri" panose="020F0502020204030204" pitchFamily="34" charset="0"/>
                <a:cs typeface="Calibri" panose="020F0502020204030204" pitchFamily="34" charset="0"/>
              </a:rPr>
              <a:t>condizione dinamica</a:t>
            </a:r>
            <a:r>
              <a:rPr lang="it-IT" dirty="0">
                <a:solidFill>
                  <a:srgbClr val="002060"/>
                </a:solidFill>
                <a:latin typeface="Calibri" panose="020F0502020204030204" pitchFamily="34" charset="0"/>
                <a:cs typeface="Calibri" panose="020F0502020204030204" pitchFamily="34" charset="0"/>
              </a:rPr>
              <a:t>, connessi all’interazione della persona con il contesto e, quindi, al livello di “restringimento della partecipazione</a:t>
            </a:r>
            <a:r>
              <a:rPr lang="it-IT" sz="1800" dirty="0">
                <a:solidFill>
                  <a:srgbClr val="002060"/>
                </a:solidFill>
              </a:rPr>
              <a:t>”</a:t>
            </a:r>
            <a:endPar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a:spcBef>
                <a:spcPts val="600"/>
              </a:spcBef>
              <a:buFont typeface="Wingdings" panose="05000000000000000000" pitchFamily="2" charset="2"/>
              <a:buChar char="ü"/>
            </a:pP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Sono individuati 5 condizioni/livelli, che sono in realtà rapportati alla “</a:t>
            </a:r>
            <a:r>
              <a:rPr lang="it-IT"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restrizione </a:t>
            </a: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della partecipazione” secondo la prospettiva ICF, con riguardo alle “capacità” iniziali dell’alunno: assente, lieve, media, elevata, molto elevata</a:t>
            </a:r>
          </a:p>
          <a:p>
            <a:pPr>
              <a:spcBef>
                <a:spcPts val="600"/>
              </a:spcBef>
              <a:buFont typeface="Wingdings" panose="05000000000000000000" pitchFamily="2" charset="2"/>
              <a:buChar char="ü"/>
            </a:pP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A ciascuno di questi livelli corrispondono altrettanti “range” orari, intesi quali impegno di risorse necessario per ripristinare condizioni di funzionamento accettabili definite “debito di funzionamento” ossia, azzerare le barriere e potenziare i</a:t>
            </a:r>
            <a:r>
              <a:rPr lang="it-IT" spc="-14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facilitatori</a:t>
            </a:r>
            <a:endParaRPr lang="it-IT"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7106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610086-7FD6-3AD5-6E23-D1DD8BF98141}"/>
              </a:ext>
            </a:extLst>
          </p:cNvPr>
          <p:cNvSpPr>
            <a:spLocks noGrp="1"/>
          </p:cNvSpPr>
          <p:nvPr>
            <p:ph type="title"/>
          </p:nvPr>
        </p:nvSpPr>
        <p:spPr>
          <a:xfrm>
            <a:off x="1295402" y="729674"/>
            <a:ext cx="9601196" cy="1356578"/>
          </a:xfrm>
        </p:spPr>
        <p:txBody>
          <a:bodyPr>
            <a:normAutofit fontScale="90000"/>
          </a:bodyPr>
          <a:lstStyle/>
          <a:p>
            <a:pPr algn="ctr"/>
            <a:br>
              <a:rPr lang="it-IT" sz="1800" b="1" dirty="0">
                <a:solidFill>
                  <a:srgbClr val="FF0000"/>
                </a:solidFill>
                <a:effectLst/>
                <a:latin typeface="Arial" panose="020B0604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Definizione delle modalità per l'assegnazione delle misure di sostegno</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(art. 18)</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2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877BEB91-5937-B04C-FEED-A7A3EFF0B76D}"/>
              </a:ext>
            </a:extLst>
          </p:cNvPr>
          <p:cNvSpPr>
            <a:spLocks noGrp="1"/>
          </p:cNvSpPr>
          <p:nvPr>
            <p:ph idx="1"/>
          </p:nvPr>
        </p:nvSpPr>
        <p:spPr>
          <a:xfrm>
            <a:off x="1295400" y="2086253"/>
            <a:ext cx="9890463" cy="4438834"/>
          </a:xfrm>
        </p:spPr>
        <p:txBody>
          <a:bodyPr>
            <a:noAutofit/>
          </a:bodyPr>
          <a:lstStyle/>
          <a:p>
            <a:pPr marL="0" indent="0">
              <a:buNone/>
            </a:pPr>
            <a:endParaRPr lang="it-IT" sz="1400"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endParaRPr>
          </a:p>
          <a:p>
            <a:pPr marL="0" indent="0">
              <a:buNone/>
            </a:pP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Il Profilo di Funzionamento indica la </a:t>
            </a:r>
            <a:r>
              <a:rPr lang="it-IT"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condizione dell’alunno in rapporto</a:t>
            </a: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alla sua restrizione di partecipazione</a:t>
            </a:r>
          </a:p>
          <a:p>
            <a:pPr marL="0" indent="0" algn="just">
              <a:spcBef>
                <a:spcPts val="1320"/>
              </a:spcBef>
              <a:spcAft>
                <a:spcPts val="0"/>
              </a:spcAft>
              <a:buNone/>
            </a:pP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Cosa è il livello di restrizione?</a:t>
            </a:r>
          </a:p>
          <a:p>
            <a:pPr marL="0" indent="0">
              <a:spcBef>
                <a:spcPts val="600"/>
              </a:spcBef>
              <a:spcAft>
                <a:spcPts val="0"/>
              </a:spcAft>
              <a:buNone/>
            </a:pP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 Il </a:t>
            </a:r>
            <a:r>
              <a:rPr lang="it-IT"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livello di “restrizione</a:t>
            </a: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 costituisce un perimetro entro il quale progettare gli interventi, non solo educativo-didattici, ma anche di altro tipo (architettonici, ambientali, culturali, psicologici).</a:t>
            </a:r>
          </a:p>
          <a:p>
            <a:pPr marL="0" marR="501650" indent="0" algn="just">
              <a:lnSpc>
                <a:spcPct val="103000"/>
              </a:lnSpc>
              <a:spcBef>
                <a:spcPts val="600"/>
              </a:spcBef>
              <a:spcAft>
                <a:spcPts val="0"/>
              </a:spcAft>
              <a:buNone/>
            </a:pPr>
            <a:r>
              <a:rPr lang="it-IT"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La possibilità di valicare i margini (o “range”) è consentita solo in caso</a:t>
            </a:r>
            <a:r>
              <a:rPr lang="it-IT"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di situazioni eccezionali debitamente da motivare</a:t>
            </a: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a:t>
            </a:r>
          </a:p>
          <a:p>
            <a:pPr marL="0" indent="0">
              <a:spcBef>
                <a:spcPts val="600"/>
              </a:spcBef>
              <a:spcAft>
                <a:spcPts val="0"/>
              </a:spcAft>
              <a:buNone/>
            </a:pP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Se si dovesse registrare la necessità di valicare il range del livello di restrizione, occorre attivare una </a:t>
            </a:r>
            <a:r>
              <a:rPr lang="it-IT"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procedura di “rivedibilità”</a:t>
            </a:r>
            <a:r>
              <a:rPr lang="it-IT" b="1"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 </a:t>
            </a: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del Profilo di Funzionamento, tale da consentire una modifica dell’entità delle difficoltà e,  di conseguenza, dei range orari da</a:t>
            </a:r>
            <a:r>
              <a:rPr lang="it-IT" spc="13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dirty="0">
                <a:solidFill>
                  <a:srgbClr val="002060"/>
                </a:solidFill>
                <a:effectLst/>
                <a:latin typeface="Calibri" panose="020F0502020204030204" pitchFamily="34" charset="0"/>
                <a:ea typeface="Arial" panose="020B0604020202020204" pitchFamily="34" charset="0"/>
                <a:cs typeface="Calibri" panose="020F0502020204030204" pitchFamily="34" charset="0"/>
              </a:rPr>
              <a:t>attribuire.</a:t>
            </a:r>
          </a:p>
        </p:txBody>
      </p:sp>
    </p:spTree>
    <p:extLst>
      <p:ext uri="{BB962C8B-B14F-4D97-AF65-F5344CB8AC3E}">
        <p14:creationId xmlns:p14="http://schemas.microsoft.com/office/powerpoint/2010/main" val="94285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1CFAF4-7973-ACB7-8A07-292B090333BE}"/>
              </a:ext>
            </a:extLst>
          </p:cNvPr>
          <p:cNvSpPr>
            <a:spLocks noGrp="1"/>
          </p:cNvSpPr>
          <p:nvPr>
            <p:ph type="title"/>
          </p:nvPr>
        </p:nvSpPr>
        <p:spPr>
          <a:xfrm>
            <a:off x="1295401" y="97654"/>
            <a:ext cx="9601197" cy="1553593"/>
          </a:xfrm>
        </p:spPr>
        <p:txBody>
          <a:bodyPr>
            <a:normAutofit fontScale="90000"/>
          </a:bodyPr>
          <a:lstStyle/>
          <a:p>
            <a:pPr algn="ctr"/>
            <a:br>
              <a:rPr lang="it-IT" sz="1800" b="1" dirty="0">
                <a:solidFill>
                  <a:srgbClr val="FF0000"/>
                </a:solidFill>
                <a:effectLst/>
                <a:latin typeface="Arial" panose="020B0604020202020204" pitchFamily="34" charset="0"/>
                <a:ea typeface="Arial" panose="020B0604020202020204" pitchFamily="34" charset="0"/>
              </a:rPr>
            </a:br>
            <a:br>
              <a:rPr lang="it-IT" sz="1800" b="1" dirty="0">
                <a:solidFill>
                  <a:srgbClr val="FF0000"/>
                </a:solidFill>
                <a:effectLst/>
                <a:latin typeface="Arial" panose="020B0604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Definizione delle modalità per l'assegnazione delle misure di sostegno </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(art. 18)</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2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C4E670D2-7DA9-0CCF-6916-70B4741DDC4A}"/>
              </a:ext>
            </a:extLst>
          </p:cNvPr>
          <p:cNvSpPr>
            <a:spLocks noGrp="1"/>
          </p:cNvSpPr>
          <p:nvPr>
            <p:ph idx="1"/>
          </p:nvPr>
        </p:nvSpPr>
        <p:spPr>
          <a:xfrm>
            <a:off x="1371600" y="1811045"/>
            <a:ext cx="9601200" cy="4082988"/>
          </a:xfrm>
        </p:spPr>
        <p:txBody>
          <a:bodyPr/>
          <a:lstStyle/>
          <a:p>
            <a:pPr marL="104140" indent="0" algn="just">
              <a:spcBef>
                <a:spcPts val="1350"/>
              </a:spcBef>
              <a:spcAft>
                <a:spcPts val="0"/>
              </a:spcAft>
              <a:buNone/>
            </a:pPr>
            <a:endParaRPr lang="it-IT" sz="2000" b="1" u="sng" dirty="0">
              <a:solidFill>
                <a:schemeClr val="accent5">
                  <a:lumMod val="75000"/>
                </a:schemeClr>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endParaRPr>
          </a:p>
          <a:p>
            <a:pPr marL="104140" indent="0" algn="just">
              <a:spcBef>
                <a:spcPts val="1350"/>
              </a:spcBef>
              <a:spcAft>
                <a:spcPts val="0"/>
              </a:spcAft>
              <a:buNone/>
            </a:pPr>
            <a:r>
              <a:rPr lang="it-IT" sz="22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La valutazione del fabbisogno  </a:t>
            </a:r>
            <a:r>
              <a:rPr lang="it-IT" sz="2200"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è effettuata mediante </a:t>
            </a:r>
            <a:r>
              <a:rPr lang="it-IT" sz="2200" b="1"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l’analisi</a:t>
            </a:r>
            <a:r>
              <a:rPr lang="it-IT" sz="2200" b="1" dirty="0">
                <a:solidFill>
                  <a:srgbClr val="002060"/>
                </a:solidFill>
                <a:uFill>
                  <a:solidFill>
                    <a:srgbClr val="2C2C89"/>
                  </a:solidFill>
                </a:uFill>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attenta delle condizioni personali dello studente con disabilità attraverso la prospettiva ICF, quindi effettuando  una valutazione della sua interazione con il contesto, che è un elemento modificabile.</a:t>
            </a:r>
          </a:p>
          <a:p>
            <a:pPr marL="0" indent="0">
              <a:spcBef>
                <a:spcPts val="5"/>
              </a:spcBef>
              <a:buNone/>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marL="104140" marR="497205" indent="0" algn="just">
              <a:lnSpc>
                <a:spcPct val="103000"/>
              </a:lnSpc>
              <a:spcAft>
                <a:spcPts val="0"/>
              </a:spcAft>
              <a:buNone/>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Ovviamente, operare un cambiamento del contesto comporta non solo il coinvolgimento dell’insegnante, ma di tutta la comunità scolastica, richiedendo l’ausilio consapevole della più ampia “comunità educante”. (Linee Guida pag. 61).</a:t>
            </a:r>
          </a:p>
          <a:p>
            <a:endParaRPr lang="it-IT" dirty="0"/>
          </a:p>
        </p:txBody>
      </p:sp>
    </p:spTree>
    <p:extLst>
      <p:ext uri="{BB962C8B-B14F-4D97-AF65-F5344CB8AC3E}">
        <p14:creationId xmlns:p14="http://schemas.microsoft.com/office/powerpoint/2010/main" val="1413964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D04E80-29CD-D47D-1132-9ED99CFE5731}"/>
              </a:ext>
            </a:extLst>
          </p:cNvPr>
          <p:cNvSpPr>
            <a:spLocks noGrp="1"/>
          </p:cNvSpPr>
          <p:nvPr>
            <p:ph type="title"/>
          </p:nvPr>
        </p:nvSpPr>
        <p:spPr>
          <a:xfrm>
            <a:off x="1371600" y="266330"/>
            <a:ext cx="9601200" cy="1704513"/>
          </a:xfrm>
        </p:spPr>
        <p:txBody>
          <a:bodyPr>
            <a:normAutofit fontScale="90000"/>
          </a:bodyPr>
          <a:lstStyle/>
          <a:p>
            <a:pPr algn="ctr"/>
            <a:br>
              <a:rPr lang="it-IT" sz="1800" b="1" dirty="0">
                <a:solidFill>
                  <a:srgbClr val="FF0000"/>
                </a:solidFill>
                <a:effectLst/>
                <a:latin typeface="Arial" panose="020B0604020202020204" pitchFamily="34" charset="0"/>
                <a:ea typeface="Arial" panose="020B0604020202020204" pitchFamily="34" charset="0"/>
              </a:rPr>
            </a:br>
            <a:br>
              <a:rPr lang="it-IT" sz="1800" b="1" dirty="0">
                <a:solidFill>
                  <a:srgbClr val="FF0000"/>
                </a:solidFill>
                <a:effectLst/>
                <a:latin typeface="Arial" panose="020B0604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Definizione delle modalità per l'assegnazione delle misure di sostegno</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(art. 18)</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2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AF5057A3-F2D9-1354-8CE0-556EC076C86F}"/>
              </a:ext>
            </a:extLst>
          </p:cNvPr>
          <p:cNvSpPr>
            <a:spLocks noGrp="1"/>
          </p:cNvSpPr>
          <p:nvPr>
            <p:ph idx="1"/>
          </p:nvPr>
        </p:nvSpPr>
        <p:spPr>
          <a:xfrm>
            <a:off x="1295401" y="1970843"/>
            <a:ext cx="9720941" cy="4217521"/>
          </a:xfrm>
        </p:spPr>
        <p:txBody>
          <a:bodyPr>
            <a:normAutofit fontScale="92500" lnSpcReduction="20000"/>
          </a:bodyPr>
          <a:lstStyle/>
          <a:p>
            <a:pPr marL="0" indent="0" algn="just">
              <a:spcBef>
                <a:spcPts val="440"/>
              </a:spcBef>
              <a:spcAft>
                <a:spcPts val="0"/>
              </a:spcAft>
              <a:buNone/>
            </a:pP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Il c. 4 dell’art.18 prevede:</a:t>
            </a:r>
          </a:p>
          <a:p>
            <a:pPr marR="386080" algn="just">
              <a:lnSpc>
                <a:spcPct val="103000"/>
              </a:lnSpc>
              <a:spcBef>
                <a:spcPts val="580"/>
              </a:spcBef>
              <a:spcAft>
                <a:spcPts val="0"/>
              </a:spcAft>
              <a:buClr>
                <a:srgbClr val="2C2C89"/>
              </a:buClr>
              <a:buSzPts val="2000"/>
              <a:tabLst>
                <a:tab pos="482600" algn="l"/>
              </a:tabLst>
            </a:pP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Verifica finale con la proposta del numero di ore di sostegno e delle risorse da destinare agli interventi di assistenza igienica e di base, nonché delle tipologie di figure professionali da destinare all'assistenza, all'autonomia e/o alla comunicazione, per l'anno scolastico</a:t>
            </a:r>
            <a:r>
              <a:rPr lang="it-IT" sz="2300" spc="-1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successivo.</a:t>
            </a:r>
          </a:p>
          <a:p>
            <a:pPr marL="0" indent="0">
              <a:buNone/>
            </a:pP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algn="just">
              <a:spcBef>
                <a:spcPts val="5"/>
              </a:spcBef>
              <a:spcAft>
                <a:spcPts val="0"/>
              </a:spcAft>
              <a:buClr>
                <a:srgbClr val="2C2C89"/>
              </a:buClr>
              <a:buSzPts val="2000"/>
              <a:tabLst>
                <a:tab pos="482600" algn="l"/>
              </a:tabLst>
            </a:pP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Approvazione da parte del GLO della proposta</a:t>
            </a:r>
            <a:r>
              <a:rPr lang="it-IT" sz="2300" spc="-14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formulata.</a:t>
            </a:r>
          </a:p>
          <a:p>
            <a:pPr marL="0" indent="0">
              <a:spcBef>
                <a:spcPts val="10"/>
              </a:spcBef>
              <a:buNone/>
            </a:pP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algn="just">
              <a:buClr>
                <a:srgbClr val="2C2C89"/>
              </a:buClr>
              <a:buSzPts val="2000"/>
              <a:tabLst>
                <a:tab pos="482600" algn="l"/>
              </a:tabLst>
            </a:pP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Valutazione della proposta da parte del Dirigente scolastico al fine</a:t>
            </a:r>
            <a:r>
              <a:rPr lang="it-IT" sz="2300" spc="-12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di:</a:t>
            </a:r>
          </a:p>
          <a:p>
            <a:pPr marR="387350" lvl="1" algn="just">
              <a:lnSpc>
                <a:spcPct val="103000"/>
              </a:lnSpc>
              <a:spcBef>
                <a:spcPts val="580"/>
              </a:spcBef>
              <a:spcAft>
                <a:spcPts val="0"/>
              </a:spcAft>
              <a:buClr>
                <a:srgbClr val="2C2C89"/>
              </a:buClr>
              <a:buSzPts val="2000"/>
              <a:buFont typeface="Wingdings" panose="05000000000000000000" pitchFamily="2" charset="2"/>
              <a:buChar char="ü"/>
              <a:tabLst>
                <a:tab pos="1090930" algn="l"/>
              </a:tabLst>
            </a:pP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formulare la richiesta complessiva d’istituto delle misure </a:t>
            </a:r>
            <a:r>
              <a:rPr lang="it-IT" sz="2300" spc="15" dirty="0">
                <a:solidFill>
                  <a:srgbClr val="002060"/>
                </a:solidFill>
                <a:effectLst/>
                <a:latin typeface="Calibri" panose="020F0502020204030204" pitchFamily="34" charset="0"/>
                <a:ea typeface="Arial" panose="020B0604020202020204" pitchFamily="34" charset="0"/>
                <a:cs typeface="Calibri" panose="020F0502020204030204" pitchFamily="34" charset="0"/>
              </a:rPr>
              <a:t>di </a:t>
            </a: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sostegno da trasmettere al competente Ufficio Scolastico Regionale entro il 30 di</a:t>
            </a:r>
            <a:r>
              <a:rPr lang="it-IT" sz="2300" spc="-5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giugno;</a:t>
            </a:r>
          </a:p>
          <a:p>
            <a:pPr marR="388620" lvl="1" algn="just">
              <a:lnSpc>
                <a:spcPct val="103000"/>
              </a:lnSpc>
              <a:spcBef>
                <a:spcPts val="510"/>
              </a:spcBef>
              <a:spcAft>
                <a:spcPts val="0"/>
              </a:spcAft>
              <a:buClr>
                <a:srgbClr val="2C2C89"/>
              </a:buClr>
              <a:buSzPts val="2000"/>
              <a:buFont typeface="Wingdings" panose="05000000000000000000" pitchFamily="2" charset="2"/>
              <a:buChar char="ü"/>
              <a:tabLst>
                <a:tab pos="1089025" algn="l"/>
              </a:tabLst>
            </a:pPr>
            <a:r>
              <a:rPr lang="it-IT" sz="23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formulare la richiesta complessiva d’Istituto delle misure di sostegno ulteriori rispetto a quelle didattiche, da proporre all’Ente Territoriale.</a:t>
            </a:r>
          </a:p>
          <a:p>
            <a:endParaRPr lang="it-IT" dirty="0"/>
          </a:p>
        </p:txBody>
      </p:sp>
    </p:spTree>
    <p:extLst>
      <p:ext uri="{BB962C8B-B14F-4D97-AF65-F5344CB8AC3E}">
        <p14:creationId xmlns:p14="http://schemas.microsoft.com/office/powerpoint/2010/main" val="3585797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8BF2D8-9903-8FD5-DCC7-C64789BB5C21}"/>
              </a:ext>
            </a:extLst>
          </p:cNvPr>
          <p:cNvSpPr>
            <a:spLocks noGrp="1"/>
          </p:cNvSpPr>
          <p:nvPr>
            <p:ph type="title"/>
          </p:nvPr>
        </p:nvSpPr>
        <p:spPr>
          <a:xfrm>
            <a:off x="1371600" y="173114"/>
            <a:ext cx="9601200" cy="608121"/>
          </a:xfrm>
        </p:spPr>
        <p:txBody>
          <a:bodyPr>
            <a:normAutofit fontScale="90000"/>
          </a:bodyPr>
          <a:lstStyle/>
          <a:p>
            <a:r>
              <a:rPr lang="it-IT" dirty="0">
                <a:solidFill>
                  <a:srgbClr val="002060"/>
                </a:solidFill>
                <a:latin typeface="Calibri" panose="020F0502020204030204" pitchFamily="34" charset="0"/>
                <a:cs typeface="Calibri" panose="020F0502020204030204" pitchFamily="34" charset="0"/>
              </a:rPr>
              <a:t>La storia…</a:t>
            </a:r>
          </a:p>
        </p:txBody>
      </p:sp>
      <p:sp>
        <p:nvSpPr>
          <p:cNvPr id="3" name="Segnaposto contenuto 2">
            <a:extLst>
              <a:ext uri="{FF2B5EF4-FFF2-40B4-BE49-F238E27FC236}">
                <a16:creationId xmlns:a16="http://schemas.microsoft.com/office/drawing/2014/main" id="{2750E2BC-16A1-372A-3BC4-B76D8379B543}"/>
              </a:ext>
            </a:extLst>
          </p:cNvPr>
          <p:cNvSpPr>
            <a:spLocks noGrp="1"/>
          </p:cNvSpPr>
          <p:nvPr>
            <p:ph idx="1"/>
          </p:nvPr>
        </p:nvSpPr>
        <p:spPr>
          <a:xfrm>
            <a:off x="1145219" y="896645"/>
            <a:ext cx="9747682" cy="5690587"/>
          </a:xfrm>
        </p:spPr>
        <p:txBody>
          <a:bodyPr>
            <a:normAutofit lnSpcReduction="10000"/>
          </a:bodyPr>
          <a:lstStyle/>
          <a:p>
            <a:r>
              <a:rPr lang="it-IT" dirty="0">
                <a:solidFill>
                  <a:srgbClr val="002060"/>
                </a:solidFill>
                <a:latin typeface="Calibri" panose="020F0502020204030204" pitchFamily="34" charset="0"/>
                <a:cs typeface="Calibri" panose="020F0502020204030204" pitchFamily="34" charset="0"/>
              </a:rPr>
              <a:t>D.LGS. 66/2017 (96/2019) –art 7 </a:t>
            </a:r>
            <a:r>
              <a:rPr lang="it-IT" i="1" dirty="0">
                <a:solidFill>
                  <a:srgbClr val="002060"/>
                </a:solidFill>
                <a:latin typeface="Calibri" panose="020F0502020204030204" pitchFamily="34" charset="0"/>
                <a:cs typeface="Calibri" panose="020F0502020204030204" pitchFamily="34" charset="0"/>
              </a:rPr>
              <a:t>comma 2ter-  Modello di PEI e modalità di assegnazione delle misure di sostegno</a:t>
            </a:r>
          </a:p>
          <a:p>
            <a:r>
              <a:rPr lang="it-IT" dirty="0">
                <a:solidFill>
                  <a:srgbClr val="002060"/>
                </a:solidFill>
                <a:latin typeface="Calibri" panose="020F0502020204030204" pitchFamily="34" charset="0"/>
                <a:cs typeface="Calibri" panose="020F0502020204030204" pitchFamily="34" charset="0"/>
              </a:rPr>
              <a:t>D.I. 182/2020- </a:t>
            </a:r>
            <a:r>
              <a:rPr lang="it-IT" i="1" dirty="0">
                <a:solidFill>
                  <a:srgbClr val="002060"/>
                </a:solidFill>
                <a:latin typeface="Calibri" panose="020F0502020204030204" pitchFamily="34" charset="0"/>
                <a:cs typeface="Calibri" panose="020F0502020204030204" pitchFamily="34" charset="0"/>
              </a:rPr>
              <a:t>«</a:t>
            </a:r>
            <a:r>
              <a:rPr lang="it-IT" b="0" i="1" dirty="0">
                <a:solidFill>
                  <a:srgbClr val="002060"/>
                </a:solidFill>
                <a:effectLst/>
                <a:latin typeface="Calibri" panose="020F0502020204030204" pitchFamily="34" charset="0"/>
                <a:cs typeface="Calibri" panose="020F0502020204030204" pitchFamily="34" charset="0"/>
              </a:rPr>
              <a:t>Adozione del modello nazionale di piano educativo individualizzato e delle correlate linee guida nonché delle modalità di assegnazione delle misure di sostegno agli alunni con disabilità» (ai sensi dell’art. </a:t>
            </a:r>
            <a:r>
              <a:rPr lang="it-IT" i="1" dirty="0">
                <a:solidFill>
                  <a:srgbClr val="002060"/>
                </a:solidFill>
                <a:latin typeface="Calibri" panose="020F0502020204030204" pitchFamily="34" charset="0"/>
                <a:cs typeface="Calibri" panose="020F0502020204030204" pitchFamily="34" charset="0"/>
              </a:rPr>
              <a:t>riportato)</a:t>
            </a:r>
          </a:p>
          <a:p>
            <a:r>
              <a:rPr lang="it-IT" i="0" dirty="0">
                <a:solidFill>
                  <a:srgbClr val="002060"/>
                </a:solidFill>
                <a:effectLst/>
                <a:latin typeface="Calibri" panose="020F0502020204030204" pitchFamily="34" charset="0"/>
                <a:cs typeface="Calibri" panose="020F0502020204030204" pitchFamily="34" charset="0"/>
              </a:rPr>
              <a:t>Tar del Lazio, 14 settembre 2021- Sentenza n°9795 -  annullamento </a:t>
            </a:r>
            <a:r>
              <a:rPr lang="it-IT" i="0">
                <a:solidFill>
                  <a:srgbClr val="002060"/>
                </a:solidFill>
                <a:effectLst/>
                <a:latin typeface="Calibri" panose="020F0502020204030204" pitchFamily="34" charset="0"/>
                <a:cs typeface="Calibri" panose="020F0502020204030204" pitchFamily="34" charset="0"/>
              </a:rPr>
              <a:t>del Decreto 182/20</a:t>
            </a:r>
            <a:endParaRPr lang="it-IT" i="0" dirty="0">
              <a:solidFill>
                <a:srgbClr val="002060"/>
              </a:solidFill>
              <a:effectLst/>
              <a:latin typeface="Calibri" panose="020F0502020204030204" pitchFamily="34" charset="0"/>
              <a:cs typeface="Calibri" panose="020F0502020204030204" pitchFamily="34" charset="0"/>
            </a:endParaRPr>
          </a:p>
          <a:p>
            <a:r>
              <a:rPr lang="it-IT" dirty="0">
                <a:solidFill>
                  <a:srgbClr val="002060"/>
                </a:solidFill>
                <a:latin typeface="Calibri" panose="020F0502020204030204" pitchFamily="34" charset="0"/>
                <a:cs typeface="Calibri" panose="020F0502020204030204" pitchFamily="34" charset="0"/>
              </a:rPr>
              <a:t>Nota MIURn.2044 del 17/09/2021-Indicazioni operative per la redazione dei PEI per l’a.s.2021/2022 </a:t>
            </a:r>
          </a:p>
          <a:p>
            <a:r>
              <a:rPr lang="it-IT" dirty="0">
                <a:solidFill>
                  <a:srgbClr val="002060"/>
                </a:solidFill>
                <a:latin typeface="Calibri" panose="020F0502020204030204" pitchFamily="34" charset="0"/>
                <a:cs typeface="Calibri" panose="020F0502020204030204" pitchFamily="34" charset="0"/>
              </a:rPr>
              <a:t>Consiglio di Stato- 26 aprile 2022- sentenza 3196. Riforma della sentenza del TAR: il D.I. 182/2020 ritorna a produrre effetti con </a:t>
            </a:r>
            <a:r>
              <a:rPr lang="it-IT" u="sng" dirty="0">
                <a:solidFill>
                  <a:srgbClr val="002060"/>
                </a:solidFill>
                <a:latin typeface="Calibri" panose="020F0502020204030204" pitchFamily="34" charset="0"/>
                <a:cs typeface="Calibri" panose="020F0502020204030204" pitchFamily="34" charset="0"/>
              </a:rPr>
              <a:t>tutto</a:t>
            </a:r>
            <a:r>
              <a:rPr lang="it-IT" dirty="0">
                <a:solidFill>
                  <a:srgbClr val="002060"/>
                </a:solidFill>
                <a:latin typeface="Calibri" panose="020F0502020204030204" pitchFamily="34" charset="0"/>
                <a:cs typeface="Calibri" panose="020F0502020204030204" pitchFamily="34" charset="0"/>
              </a:rPr>
              <a:t> il suo originario contenuto.</a:t>
            </a:r>
          </a:p>
          <a:p>
            <a:r>
              <a:rPr lang="it-IT" dirty="0">
                <a:solidFill>
                  <a:srgbClr val="002060"/>
                </a:solidFill>
                <a:latin typeface="Calibri" panose="020F0502020204030204" pitchFamily="34" charset="0"/>
                <a:cs typeface="Calibri" panose="020F0502020204030204" pitchFamily="34" charset="0"/>
              </a:rPr>
              <a:t>Nota MIUR- n. 3330 13 ottobre 2022 </a:t>
            </a:r>
            <a:r>
              <a:rPr lang="it-IT" sz="1400" dirty="0">
                <a:solidFill>
                  <a:srgbClr val="002060"/>
                </a:solidFill>
                <a:latin typeface="Calibri" panose="020F0502020204030204" pitchFamily="34" charset="0"/>
                <a:cs typeface="Calibri" panose="020F0502020204030204" pitchFamily="34" charset="0"/>
              </a:rPr>
              <a:t>«…</a:t>
            </a:r>
            <a:r>
              <a:rPr lang="it-IT" dirty="0">
                <a:solidFill>
                  <a:srgbClr val="002060"/>
                </a:solidFill>
                <a:latin typeface="Calibri" panose="020F0502020204030204" pitchFamily="34" charset="0"/>
                <a:cs typeface="Calibri" panose="020F0502020204030204" pitchFamily="34" charset="0"/>
              </a:rPr>
              <a:t>.</a:t>
            </a:r>
            <a:r>
              <a:rPr lang="it-IT" sz="1400" i="1" dirty="0">
                <a:solidFill>
                  <a:srgbClr val="002060"/>
                </a:solidFill>
                <a:latin typeface="Calibri" panose="020F0502020204030204" pitchFamily="34" charset="0"/>
                <a:cs typeface="Calibri" panose="020F0502020204030204" pitchFamily="34" charset="0"/>
              </a:rPr>
              <a:t>Tanto ciò premesso, si informano le SS.LL. che è in corso di definizione il decreto interministeriale,… emendativo del richiamato decreto 29 dicembre 2020, n. 182.. . Solo a partire dal mese di maggio 2023, infatti, sarà necessario predisporre le Sezioni del modello nazionale PEI relative al fabbisogno di risorse professionali per l’inclusione (Sezioni 11 e 12). A quest’ultimo fine, saranno fornite specifiche indicazioni relative ai raccordi tra la documentazione clinica e la redazione del PEI» </a:t>
            </a:r>
          </a:p>
          <a:p>
            <a:r>
              <a:rPr lang="it-IT" dirty="0">
                <a:solidFill>
                  <a:srgbClr val="002060"/>
                </a:solidFill>
                <a:latin typeface="Calibri" panose="020F0502020204030204" pitchFamily="34" charset="0"/>
                <a:cs typeface="Calibri" panose="020F0502020204030204" pitchFamily="34" charset="0"/>
              </a:rPr>
              <a:t>Ministero Salute(</a:t>
            </a:r>
            <a:r>
              <a:rPr lang="it-IT" sz="1800" dirty="0">
                <a:solidFill>
                  <a:srgbClr val="002060"/>
                </a:solidFill>
                <a:latin typeface="Calibri" panose="020F0502020204030204" pitchFamily="34" charset="0"/>
                <a:cs typeface="Calibri" panose="020F0502020204030204" pitchFamily="34" charset="0"/>
              </a:rPr>
              <a:t>concerto MI, MEF, Lavoro, Affari regionali, Disabilità</a:t>
            </a:r>
            <a:r>
              <a:rPr lang="it-IT" dirty="0">
                <a:solidFill>
                  <a:srgbClr val="002060"/>
                </a:solidFill>
                <a:latin typeface="Calibri" panose="020F0502020204030204" pitchFamily="34" charset="0"/>
                <a:cs typeface="Calibri" panose="020F0502020204030204" pitchFamily="34" charset="0"/>
              </a:rPr>
              <a:t>) –</a:t>
            </a:r>
            <a:r>
              <a:rPr lang="it-IT" sz="1800" dirty="0">
                <a:solidFill>
                  <a:srgbClr val="002060"/>
                </a:solidFill>
                <a:latin typeface="Calibri" panose="020F0502020204030204" pitchFamily="34" charset="0"/>
                <a:cs typeface="Calibri" panose="020F0502020204030204" pitchFamily="34" charset="0"/>
              </a:rPr>
              <a:t>Decreto del 14/9/2022(10/11/22- G.U.7/01/23) «Linee guida per la redazione della certificazione di disabilità in età evolutiva ai fini dell’inclusione scolastica e del profilo di funzionamento» </a:t>
            </a:r>
          </a:p>
          <a:p>
            <a:endParaRPr lang="it-IT" sz="1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6293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53E39A-1C7E-4561-3B72-38F2B47786F9}"/>
              </a:ext>
            </a:extLst>
          </p:cNvPr>
          <p:cNvSpPr>
            <a:spLocks noGrp="1"/>
          </p:cNvSpPr>
          <p:nvPr>
            <p:ph type="title"/>
          </p:nvPr>
        </p:nvSpPr>
        <p:spPr>
          <a:xfrm>
            <a:off x="822036" y="158183"/>
            <a:ext cx="10439400" cy="746982"/>
          </a:xfrm>
        </p:spPr>
        <p:txBody>
          <a:bodyPr>
            <a:normAutofit fontScale="90000"/>
          </a:bodyPr>
          <a:lstStyle/>
          <a:p>
            <a:br>
              <a:rPr lang="it-IT" sz="1800" b="1" dirty="0">
                <a:solidFill>
                  <a:srgbClr val="FF0000"/>
                </a:solidFill>
                <a:effectLst/>
                <a:latin typeface="Arial" panose="020B0604020202020204" pitchFamily="34" charset="0"/>
                <a:ea typeface="Arial" panose="020B0604020202020204" pitchFamily="34" charset="0"/>
              </a:rPr>
            </a:br>
            <a:br>
              <a:rPr lang="it-IT" sz="1800" b="1" dirty="0">
                <a:solidFill>
                  <a:srgbClr val="FF0000"/>
                </a:solidFill>
                <a:effectLst/>
                <a:latin typeface="Arial" panose="020B0604020202020204" pitchFamily="34" charset="0"/>
                <a:ea typeface="Arial" panose="020B0604020202020204" pitchFamily="34" charset="0"/>
              </a:rPr>
            </a:br>
            <a:br>
              <a:rPr lang="it-IT" sz="1800" b="1" dirty="0">
                <a:solidFill>
                  <a:srgbClr val="FF0000"/>
                </a:solidFill>
                <a:effectLst/>
                <a:latin typeface="Arial" panose="020B0604020202020204" pitchFamily="34" charset="0"/>
                <a:ea typeface="Arial" panose="020B060402020202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Definizione delle modalità per l'assegnazione delle misure di sostegno (art. 18)</a:t>
            </a:r>
            <a:br>
              <a:rPr lang="it-IT" sz="2200" b="1" dirty="0">
                <a:effectLst/>
                <a:latin typeface="Arial" panose="020B0604020202020204" pitchFamily="34" charset="0"/>
                <a:ea typeface="Arial" panose="020B0604020202020204" pitchFamily="34" charset="0"/>
              </a:rPr>
            </a:br>
            <a:endParaRPr lang="it-IT" sz="2200" dirty="0"/>
          </a:p>
        </p:txBody>
      </p:sp>
      <p:pic>
        <p:nvPicPr>
          <p:cNvPr id="4" name="Picture 21">
            <a:extLst>
              <a:ext uri="{FF2B5EF4-FFF2-40B4-BE49-F238E27FC236}">
                <a16:creationId xmlns:a16="http://schemas.microsoft.com/office/drawing/2014/main" id="{5257A6B2-5258-EE20-9F9B-D6C71F992A9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47667" y="1488577"/>
            <a:ext cx="9588137" cy="2605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0">
            <a:extLst>
              <a:ext uri="{FF2B5EF4-FFF2-40B4-BE49-F238E27FC236}">
                <a16:creationId xmlns:a16="http://schemas.microsoft.com/office/drawing/2014/main" id="{38939E20-088F-EEF4-0FD4-D8A6F69C6E4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1727" y="4094197"/>
            <a:ext cx="9808821" cy="2605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7695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007F74-8F9F-DC92-9270-9F3002476926}"/>
              </a:ext>
            </a:extLst>
          </p:cNvPr>
          <p:cNvSpPr>
            <a:spLocks noGrp="1"/>
          </p:cNvSpPr>
          <p:nvPr>
            <p:ph type="title"/>
          </p:nvPr>
        </p:nvSpPr>
        <p:spPr/>
        <p:txBody>
          <a:bodyPr>
            <a:normAutofit fontScale="90000"/>
          </a:bodyPr>
          <a:lstStyle/>
          <a:p>
            <a:pPr marL="797560" marR="476250" algn="ctr">
              <a:spcBef>
                <a:spcPts val="120"/>
              </a:spcBef>
              <a:spcAft>
                <a:spcPts val="0"/>
              </a:spcAft>
            </a:pPr>
            <a:br>
              <a:rPr lang="it-IT" sz="1800" b="1" dirty="0">
                <a:solidFill>
                  <a:srgbClr val="FF3300"/>
                </a:solidFill>
                <a:effectLst/>
                <a:latin typeface="Arial" panose="020B0604020202020204" pitchFamily="34" charset="0"/>
                <a:ea typeface="Arial" panose="020B0604020202020204" pitchFamily="34" charset="0"/>
              </a:rPr>
            </a:br>
            <a:br>
              <a:rPr lang="it-IT" sz="1800" b="1" dirty="0">
                <a:solidFill>
                  <a:srgbClr val="FF3300"/>
                </a:solidFill>
                <a:effectLst/>
                <a:latin typeface="Arial" panose="020B0604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PEI redatto in via provvisoria per l'anno scolastico successivo</a:t>
            </a:r>
            <a:br>
              <a:rPr lang="it-IT" sz="2200"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(art. 16)</a:t>
            </a:r>
            <a:br>
              <a:rPr lang="it-IT" sz="2200"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2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AB68934D-1006-A567-6EF8-553AABCB074D}"/>
              </a:ext>
            </a:extLst>
          </p:cNvPr>
          <p:cNvSpPr>
            <a:spLocks noGrp="1"/>
          </p:cNvSpPr>
          <p:nvPr>
            <p:ph idx="1"/>
          </p:nvPr>
        </p:nvSpPr>
        <p:spPr/>
        <p:txBody>
          <a:bodyPr>
            <a:normAutofit/>
          </a:bodyPr>
          <a:lstStyle/>
          <a:p>
            <a:pPr marL="104140" marR="498475" indent="0" algn="just">
              <a:lnSpc>
                <a:spcPct val="156000"/>
              </a:lnSpc>
              <a:spcBef>
                <a:spcPts val="1620"/>
              </a:spcBef>
              <a:spcAft>
                <a:spcPts val="0"/>
              </a:spcAft>
              <a:buNone/>
            </a:pP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Il PEI provvisorio è redatto entro il 30 giugno per gli alunni che hanno ricevuto certificazione della condizione di disabilità ai fini dell’inclusione scolastica.</a:t>
            </a:r>
          </a:p>
          <a:p>
            <a:pPr marL="0" indent="0">
              <a:buNone/>
            </a:pPr>
            <a:endPar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marL="104140" marR="498475" indent="0" algn="just">
              <a:lnSpc>
                <a:spcPct val="156000"/>
              </a:lnSpc>
              <a:spcAft>
                <a:spcPts val="0"/>
              </a:spcAft>
              <a:buNone/>
            </a:pP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Il cosiddetto “PEI provvisorio per nuovi casi”, è destinato solo ai PEI elaborati per le nuove certificazioni e non per coloro che già sono in un percorso di supporto scolastico alla disabilità.</a:t>
            </a:r>
          </a:p>
          <a:p>
            <a:endParaRPr lang="it-IT" dirty="0"/>
          </a:p>
        </p:txBody>
      </p:sp>
    </p:spTree>
    <p:extLst>
      <p:ext uri="{BB962C8B-B14F-4D97-AF65-F5344CB8AC3E}">
        <p14:creationId xmlns:p14="http://schemas.microsoft.com/office/powerpoint/2010/main" val="1249973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EE92BA-5F2B-5AE1-A461-F204FA3D7E44}"/>
              </a:ext>
            </a:extLst>
          </p:cNvPr>
          <p:cNvSpPr>
            <a:spLocks noGrp="1"/>
          </p:cNvSpPr>
          <p:nvPr>
            <p:ph type="title"/>
          </p:nvPr>
        </p:nvSpPr>
        <p:spPr>
          <a:xfrm>
            <a:off x="1295402" y="803564"/>
            <a:ext cx="9601196" cy="1482435"/>
          </a:xfrm>
        </p:spPr>
        <p:txBody>
          <a:bodyPr>
            <a:normAutofit fontScale="90000"/>
          </a:bodyPr>
          <a:lstStyle/>
          <a:p>
            <a:pPr marL="797560" marR="476250" algn="ctr">
              <a:spcBef>
                <a:spcPts val="120"/>
              </a:spcBef>
              <a:spcAft>
                <a:spcPts val="0"/>
              </a:spcAft>
            </a:pPr>
            <a:br>
              <a:rPr lang="it-IT" sz="1800" b="1" dirty="0">
                <a:solidFill>
                  <a:srgbClr val="FF3300"/>
                </a:solidFill>
                <a:effectLst/>
                <a:latin typeface="Arial" panose="020B0604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PEI redatto in via provvisoria per l'anno scolastico successivo</a:t>
            </a:r>
            <a:br>
              <a:rPr lang="it-IT" sz="2200"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(art. 16)</a:t>
            </a:r>
            <a:br>
              <a:rPr lang="it-IT" sz="2200"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2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11FCA21C-BEA1-3092-C6BA-769B0BA734F6}"/>
              </a:ext>
            </a:extLst>
          </p:cNvPr>
          <p:cNvSpPr>
            <a:spLocks noGrp="1"/>
          </p:cNvSpPr>
          <p:nvPr>
            <p:ph idx="1"/>
          </p:nvPr>
        </p:nvSpPr>
        <p:spPr/>
        <p:txBody>
          <a:bodyPr/>
          <a:lstStyle/>
          <a:p>
            <a:pPr marL="104140" marR="673735" indent="0" algn="just">
              <a:lnSpc>
                <a:spcPct val="208000"/>
              </a:lnSpc>
              <a:spcBef>
                <a:spcPts val="1765"/>
              </a:spcBef>
              <a:spcAft>
                <a:spcPts val="0"/>
              </a:spcAft>
              <a:buNone/>
            </a:pP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La redazione del PEI è sempre di pertinenza della scuola di destinazione, salvo il caso in cui il certificato di accertamento della disabilità ai fini dell’inclusione scolastica sia presentato dalla famiglia nei mesi terminali dell’ultimo anno di ciascun segmento scolastico, e – di norma – dopo il 31 marzo.</a:t>
            </a:r>
          </a:p>
          <a:p>
            <a:endParaRPr lang="it-IT" dirty="0"/>
          </a:p>
        </p:txBody>
      </p:sp>
    </p:spTree>
    <p:extLst>
      <p:ext uri="{BB962C8B-B14F-4D97-AF65-F5344CB8AC3E}">
        <p14:creationId xmlns:p14="http://schemas.microsoft.com/office/powerpoint/2010/main" val="950152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D75F19-F1D5-D8A6-D0F0-9786860F73A3}"/>
              </a:ext>
            </a:extLst>
          </p:cNvPr>
          <p:cNvSpPr>
            <a:spLocks noGrp="1"/>
          </p:cNvSpPr>
          <p:nvPr>
            <p:ph type="title"/>
          </p:nvPr>
        </p:nvSpPr>
        <p:spPr/>
        <p:txBody>
          <a:bodyPr>
            <a:normAutofit fontScale="90000"/>
          </a:bodyPr>
          <a:lstStyle/>
          <a:p>
            <a:pPr algn="ctr"/>
            <a:br>
              <a:rPr lang="it-IT" sz="1800" b="1" dirty="0">
                <a:solidFill>
                  <a:srgbClr val="FF0000"/>
                </a:solidFill>
                <a:effectLst/>
                <a:latin typeface="Arial" panose="020B0604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Esame della documentazione </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(art. 17)</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2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8932DAE6-2BAE-7DA1-64E0-919D3A91378B}"/>
              </a:ext>
            </a:extLst>
          </p:cNvPr>
          <p:cNvSpPr>
            <a:spLocks noGrp="1"/>
          </p:cNvSpPr>
          <p:nvPr>
            <p:ph idx="1"/>
          </p:nvPr>
        </p:nvSpPr>
        <p:spPr>
          <a:xfrm>
            <a:off x="1295401" y="2237173"/>
            <a:ext cx="9601196" cy="4065973"/>
          </a:xfrm>
        </p:spPr>
        <p:txBody>
          <a:bodyPr>
            <a:normAutofit/>
          </a:bodyPr>
          <a:lstStyle/>
          <a:p>
            <a:pPr marL="0" marR="313055" indent="0" algn="just">
              <a:lnSpc>
                <a:spcPct val="103000"/>
              </a:lnSpc>
              <a:spcAft>
                <a:spcPts val="0"/>
              </a:spcAft>
              <a:buNone/>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Nella procedura volta alla definizione delle misure di sostegno, con </a:t>
            </a:r>
            <a:r>
              <a:rPr lang="it-IT" sz="1800" spc="-15" dirty="0">
                <a:solidFill>
                  <a:srgbClr val="002060"/>
                </a:solidFill>
                <a:effectLst/>
                <a:latin typeface="Calibri" panose="020F0502020204030204" pitchFamily="34" charset="0"/>
                <a:ea typeface="Arial" panose="020B0604020202020204" pitchFamily="34" charset="0"/>
                <a:cs typeface="Calibri" panose="020F0502020204030204" pitchFamily="34" charset="0"/>
              </a:rPr>
              <a:t>la</a:t>
            </a:r>
            <a:r>
              <a:rPr lang="it-IT" sz="1800" spc="52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correlata quantificazione del fabbisogno di risorse professionali per la didattica e l’assistenza, </a:t>
            </a: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i componenti del GLO sono corresponsabili delle decisioni assunte</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(Linee Guida pag. 65).</a:t>
            </a:r>
          </a:p>
          <a:p>
            <a:pPr marL="0" indent="0" algn="just">
              <a:spcBef>
                <a:spcPts val="525"/>
              </a:spcBef>
              <a:spcAft>
                <a:spcPts val="0"/>
              </a:spcAft>
              <a:buNone/>
            </a:pPr>
            <a:endPar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marL="0" indent="0" algn="just">
              <a:spcBef>
                <a:spcPts val="525"/>
              </a:spcBef>
              <a:spcAft>
                <a:spcPts val="0"/>
              </a:spcAft>
              <a:buNone/>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Per questo motivo, il decreto 182/2020 prevede i seguenti casi di</a:t>
            </a:r>
            <a:r>
              <a:rPr lang="it-IT" sz="1800" spc="35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riesame</a:t>
            </a:r>
            <a:r>
              <a:rPr lang="it-IT" sz="1800" dirty="0">
                <a:solidFill>
                  <a:srgbClr val="002060"/>
                </a:solidFill>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dell’intera documentazione relativa all’alunno con disabilità:</a:t>
            </a:r>
          </a:p>
          <a:p>
            <a:pPr>
              <a:spcBef>
                <a:spcPts val="600"/>
              </a:spcBef>
              <a:buClr>
                <a:srgbClr val="2C2C89"/>
              </a:buClr>
              <a:buSzPts val="1900"/>
              <a:buFont typeface="Wingdings" panose="05000000000000000000" pitchFamily="2" charset="2"/>
              <a:buChar char="Ø"/>
              <a:tabLst>
                <a:tab pos="497205" algn="l"/>
              </a:tabLst>
            </a:pPr>
            <a:r>
              <a:rPr lang="it-IT" sz="18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controversie sull’interpretazione dei contenuti della</a:t>
            </a:r>
            <a:r>
              <a:rPr lang="it-IT" sz="1800" spc="-12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certificazione;</a:t>
            </a:r>
          </a:p>
          <a:p>
            <a:pPr lvl="0" algn="l">
              <a:spcBef>
                <a:spcPts val="600"/>
              </a:spcBef>
              <a:buClr>
                <a:srgbClr val="2C2C89"/>
              </a:buClr>
              <a:buSzPts val="1900"/>
              <a:buFont typeface="Wingdings" panose="05000000000000000000" pitchFamily="2" charset="2"/>
              <a:buChar char="Ø"/>
              <a:tabLst>
                <a:tab pos="497205" algn="l"/>
              </a:tabLst>
            </a:pPr>
            <a:r>
              <a:rPr lang="it-IT" sz="18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indicazioni di norme non corrispondenti alla tipologia di disabilità</a:t>
            </a:r>
            <a:r>
              <a:rPr lang="it-IT" sz="1800" spc="15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indicati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nella documentazione clinica;</a:t>
            </a:r>
          </a:p>
          <a:p>
            <a:pPr marR="315595" lvl="0" algn="l">
              <a:lnSpc>
                <a:spcPct val="103000"/>
              </a:lnSpc>
              <a:spcBef>
                <a:spcPts val="600"/>
              </a:spcBef>
              <a:buClr>
                <a:srgbClr val="2C2C89"/>
              </a:buClr>
              <a:buSzPts val="1900"/>
              <a:buFont typeface="Wingdings" panose="05000000000000000000" pitchFamily="2" charset="2"/>
              <a:buChar char="Ø"/>
              <a:tabLst>
                <a:tab pos="497205" algn="l"/>
              </a:tabLst>
            </a:pPr>
            <a:r>
              <a:rPr lang="it-IT" sz="18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eventuali incongruenze circa il contenuto della certificazione ravvisate anche da un solo componente del</a:t>
            </a:r>
            <a:r>
              <a:rPr lang="it-IT" sz="1800" spc="-1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spc="-10" dirty="0">
                <a:solidFill>
                  <a:srgbClr val="002060"/>
                </a:solidFill>
                <a:effectLst/>
                <a:latin typeface="Calibri" panose="020F0502020204030204" pitchFamily="34" charset="0"/>
                <a:ea typeface="Arial" panose="020B0604020202020204" pitchFamily="34" charset="0"/>
                <a:cs typeface="Calibri" panose="020F0502020204030204" pitchFamily="34" charset="0"/>
              </a:rPr>
              <a:t>GLO.</a:t>
            </a:r>
          </a:p>
          <a:p>
            <a:endParaRPr lang="it-IT" dirty="0"/>
          </a:p>
        </p:txBody>
      </p:sp>
    </p:spTree>
    <p:extLst>
      <p:ext uri="{BB962C8B-B14F-4D97-AF65-F5344CB8AC3E}">
        <p14:creationId xmlns:p14="http://schemas.microsoft.com/office/powerpoint/2010/main" val="3160567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570F27-C30F-41C7-ED8E-9ED800C99D52}"/>
              </a:ext>
            </a:extLst>
          </p:cNvPr>
          <p:cNvSpPr>
            <a:spLocks noGrp="1"/>
          </p:cNvSpPr>
          <p:nvPr>
            <p:ph type="title"/>
          </p:nvPr>
        </p:nvSpPr>
        <p:spPr>
          <a:xfrm>
            <a:off x="1174172" y="1033681"/>
            <a:ext cx="9843653" cy="1176859"/>
          </a:xfrm>
        </p:spPr>
        <p:txBody>
          <a:bodyPr>
            <a:normAutofit fontScale="90000"/>
          </a:bodyPr>
          <a:lstStyle/>
          <a:p>
            <a:pPr algn="ct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4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Esame della documentazione </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(art. 17)</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200" dirty="0"/>
          </a:p>
        </p:txBody>
      </p:sp>
      <p:sp>
        <p:nvSpPr>
          <p:cNvPr id="3" name="Segnaposto contenuto 2">
            <a:extLst>
              <a:ext uri="{FF2B5EF4-FFF2-40B4-BE49-F238E27FC236}">
                <a16:creationId xmlns:a16="http://schemas.microsoft.com/office/drawing/2014/main" id="{760FE6FF-09D3-2D95-E5B0-03759935C083}"/>
              </a:ext>
            </a:extLst>
          </p:cNvPr>
          <p:cNvSpPr>
            <a:spLocks noGrp="1"/>
          </p:cNvSpPr>
          <p:nvPr>
            <p:ph idx="1"/>
          </p:nvPr>
        </p:nvSpPr>
        <p:spPr>
          <a:xfrm>
            <a:off x="1416628" y="2574524"/>
            <a:ext cx="9601197" cy="3829149"/>
          </a:xfrm>
        </p:spPr>
        <p:txBody>
          <a:bodyPr>
            <a:normAutofit/>
          </a:bodyPr>
          <a:lstStyle/>
          <a:p>
            <a:pPr marL="87313" indent="0" algn="just">
              <a:spcBef>
                <a:spcPts val="1760"/>
              </a:spcBef>
              <a:spcAft>
                <a:spcPts val="0"/>
              </a:spcAft>
              <a:buNone/>
            </a:pP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Caso 1</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i componenti del GLO rilevano </a:t>
            </a:r>
            <a:r>
              <a:rPr lang="it-IT" sz="20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incongruenze sull’interpretazione dei contenuti della certificazione</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t>
            </a:r>
          </a:p>
          <a:p>
            <a:pPr marL="87313" indent="0" algn="just">
              <a:spcBef>
                <a:spcPts val="600"/>
              </a:spcBef>
              <a:spcAft>
                <a:spcPts val="0"/>
              </a:spcAft>
              <a:buNone/>
            </a:pP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In tale circostanza, il Dirigente scolastico o chi presiede la seduta può chiedere al rappresentante dell’Unità di Valutazione Multidisciplinare della ASL un’interpretazione del contenuto della stessa.</a:t>
            </a:r>
          </a:p>
          <a:p>
            <a:pPr marL="87313" indent="0">
              <a:spcBef>
                <a:spcPts val="1200"/>
              </a:spcBef>
              <a:spcAft>
                <a:spcPts val="0"/>
              </a:spcAft>
              <a:buNone/>
            </a:pP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Caso 2</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i componenti del GLO </a:t>
            </a:r>
            <a:r>
              <a:rPr lang="it-IT" sz="20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rilevano indicazioni di norme non</a:t>
            </a: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corrispondenti alla tipologia di disabilità indicati nella </a:t>
            </a:r>
            <a:r>
              <a:rPr lang="it-IT" sz="20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documentazione clinica</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Nel caso in cui gli elementi emergenti dalla stessa documentazione non chiariscano la motivazione che attribuisce all’alunno titolo ad esigere le misure di sostegno di cui dispone e qualora non si raggiunga un accordo in seno al GLO, il Dirigente scolastico provvede a chiedere chiarimenti al Presidente della Commissione INPS del territorio ove è stato rilasciato.</a:t>
            </a:r>
            <a:endParaRPr lang="it-IT" sz="2000" dirty="0">
              <a:solidFill>
                <a:srgbClr val="002060"/>
              </a:solidFill>
            </a:endParaRPr>
          </a:p>
        </p:txBody>
      </p:sp>
    </p:spTree>
    <p:extLst>
      <p:ext uri="{BB962C8B-B14F-4D97-AF65-F5344CB8AC3E}">
        <p14:creationId xmlns:p14="http://schemas.microsoft.com/office/powerpoint/2010/main" val="3339697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6F679D-713B-A994-6271-A4B32F713789}"/>
              </a:ext>
            </a:extLst>
          </p:cNvPr>
          <p:cNvSpPr>
            <a:spLocks noGrp="1"/>
          </p:cNvSpPr>
          <p:nvPr>
            <p:ph type="title"/>
          </p:nvPr>
        </p:nvSpPr>
        <p:spPr>
          <a:xfrm>
            <a:off x="1295401" y="665825"/>
            <a:ext cx="9601196" cy="1620175"/>
          </a:xfrm>
        </p:spPr>
        <p:txBody>
          <a:bodyPr>
            <a:normAutofit fontScale="90000"/>
          </a:bodyPr>
          <a:lstStyle/>
          <a:p>
            <a:pPr algn="ctr"/>
            <a:br>
              <a:rPr lang="it-IT" sz="1800" b="1" dirty="0">
                <a:solidFill>
                  <a:srgbClr val="FF0000"/>
                </a:solidFill>
                <a:effectLst/>
                <a:latin typeface="Arial" panose="020B0604020202020204" pitchFamily="34" charset="0"/>
                <a:ea typeface="Arial" panose="020B0604020202020204" pitchFamily="34" charset="0"/>
              </a:rPr>
            </a:br>
            <a:br>
              <a:rPr lang="it-IT" sz="1800" b="1" dirty="0">
                <a:solidFill>
                  <a:srgbClr val="FF0000"/>
                </a:solidFill>
                <a:effectLst/>
                <a:latin typeface="Arial" panose="020B0604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rgbClr val="FF0000"/>
                </a:solidFill>
                <a:effectLst/>
                <a:latin typeface="Arial" panose="020B0604020202020204" pitchFamily="34" charset="0"/>
                <a:ea typeface="Arial" panose="020B060402020202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Esame della documentazione </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(art. 17)</a:t>
            </a:r>
            <a:br>
              <a:rPr lang="it-IT" sz="2200" b="1" dirty="0">
                <a:effectLst/>
                <a:latin typeface="Arial" panose="020B0604020202020204" pitchFamily="34" charset="0"/>
                <a:ea typeface="Arial" panose="020B0604020202020204" pitchFamily="34" charset="0"/>
              </a:rPr>
            </a:br>
            <a:endParaRPr lang="it-IT" sz="2200" dirty="0"/>
          </a:p>
        </p:txBody>
      </p:sp>
      <p:sp>
        <p:nvSpPr>
          <p:cNvPr id="3" name="Segnaposto contenuto 2">
            <a:extLst>
              <a:ext uri="{FF2B5EF4-FFF2-40B4-BE49-F238E27FC236}">
                <a16:creationId xmlns:a16="http://schemas.microsoft.com/office/drawing/2014/main" id="{D132F75D-C878-A429-20BB-1D5F1DBABF7C}"/>
              </a:ext>
            </a:extLst>
          </p:cNvPr>
          <p:cNvSpPr>
            <a:spLocks noGrp="1"/>
          </p:cNvSpPr>
          <p:nvPr>
            <p:ph idx="1"/>
          </p:nvPr>
        </p:nvSpPr>
        <p:spPr/>
        <p:txBody>
          <a:bodyPr/>
          <a:lstStyle/>
          <a:p>
            <a:pPr marL="104140" marR="602615" indent="0" algn="just">
              <a:lnSpc>
                <a:spcPct val="103000"/>
              </a:lnSpc>
              <a:spcAft>
                <a:spcPts val="0"/>
              </a:spcAft>
              <a:buNone/>
            </a:pPr>
            <a:endParaRPr lang="it-IT" b="1"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endParaRPr>
          </a:p>
          <a:p>
            <a:pPr marL="104140" marR="602615" indent="0" algn="just">
              <a:lnSpc>
                <a:spcPct val="103000"/>
              </a:lnSpc>
              <a:spcAft>
                <a:spcPts val="0"/>
              </a:spcAft>
              <a:buNone/>
            </a:pP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Caso 3</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0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eventuali incongruenze circa il contenuto della </a:t>
            </a:r>
            <a:r>
              <a:rPr lang="it-IT" sz="20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certificazione ravvisate anche da un solo componente del GLO</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t>
            </a:r>
          </a:p>
          <a:p>
            <a:pPr marL="104140" marR="602615" indent="0" algn="just">
              <a:lnSpc>
                <a:spcPct val="103000"/>
              </a:lnSpc>
              <a:spcAft>
                <a:spcPts val="0"/>
              </a:spcAft>
              <a:buNone/>
            </a:pPr>
            <a:endPar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marL="104140" marR="602615" indent="0" algn="just">
              <a:lnSpc>
                <a:spcPct val="103000"/>
              </a:lnSpc>
              <a:spcAft>
                <a:spcPts val="0"/>
              </a:spcAft>
              <a:buNone/>
            </a:pP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Il Dirigente scolastico in base alla documentazione in suo possesso provvede a contattare il competente ufficio dell’INPS preposto al controllo delle Commissioni di valutazione.</a:t>
            </a:r>
          </a:p>
          <a:p>
            <a:pPr marL="0" indent="0">
              <a:spcBef>
                <a:spcPts val="10"/>
              </a:spcBef>
              <a:buNone/>
            </a:pP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endParaRPr lang="it-IT" dirty="0"/>
          </a:p>
        </p:txBody>
      </p:sp>
    </p:spTree>
    <p:extLst>
      <p:ext uri="{BB962C8B-B14F-4D97-AF65-F5344CB8AC3E}">
        <p14:creationId xmlns:p14="http://schemas.microsoft.com/office/powerpoint/2010/main" val="36813127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790DDAE8-0C75-1D7E-BF7B-2C932301020A}"/>
              </a:ext>
            </a:extLst>
          </p:cNvPr>
          <p:cNvSpPr txBox="1"/>
          <p:nvPr/>
        </p:nvSpPr>
        <p:spPr>
          <a:xfrm>
            <a:off x="1191489" y="1219200"/>
            <a:ext cx="9559637" cy="3108543"/>
          </a:xfrm>
          <a:prstGeom prst="rect">
            <a:avLst/>
          </a:prstGeom>
          <a:noFill/>
        </p:spPr>
        <p:txBody>
          <a:bodyPr wrap="square">
            <a:spAutoFit/>
          </a:bodyPr>
          <a:lstStyle/>
          <a:p>
            <a:pPr algn="just"/>
            <a:endParaRPr lang="it-IT" sz="2800" dirty="0">
              <a:solidFill>
                <a:srgbClr val="002060"/>
              </a:solidFill>
              <a:latin typeface="Calibri" panose="020F0502020204030204" pitchFamily="34" charset="0"/>
              <a:cs typeface="Calibri" panose="020F0502020204030204" pitchFamily="34" charset="0"/>
            </a:endParaRPr>
          </a:p>
          <a:p>
            <a:pPr algn="just"/>
            <a:r>
              <a:rPr lang="it-IT" sz="2800" dirty="0">
                <a:solidFill>
                  <a:schemeClr val="accent5">
                    <a:lumMod val="75000"/>
                  </a:schemeClr>
                </a:solidFill>
                <a:latin typeface="Calibri" panose="020F0502020204030204" pitchFamily="34" charset="0"/>
                <a:cs typeface="Calibri" panose="020F0502020204030204" pitchFamily="34" charset="0"/>
              </a:rPr>
              <a:t>Per ogni altra informazione  e consultazione delle FAQ si può accedere alla pagina dedicata del sito del Ministero dell’Istruzione  tramite il seguente link</a:t>
            </a:r>
            <a:r>
              <a:rPr lang="it-IT" sz="2800" dirty="0">
                <a:solidFill>
                  <a:srgbClr val="002060"/>
                </a:solidFill>
                <a:latin typeface="Calibri" panose="020F0502020204030204" pitchFamily="34" charset="0"/>
                <a:cs typeface="Calibri" panose="020F0502020204030204" pitchFamily="34" charset="0"/>
              </a:rPr>
              <a:t>: </a:t>
            </a:r>
          </a:p>
          <a:p>
            <a:pPr algn="just"/>
            <a:endParaRPr lang="it-IT" sz="2800" dirty="0">
              <a:solidFill>
                <a:srgbClr val="002060"/>
              </a:solidFill>
              <a:latin typeface="Calibri" panose="020F0502020204030204" pitchFamily="34" charset="0"/>
              <a:cs typeface="Calibri" panose="020F0502020204030204" pitchFamily="34" charset="0"/>
            </a:endParaRPr>
          </a:p>
          <a:p>
            <a:pPr algn="just"/>
            <a:endParaRPr lang="it-IT" sz="2800" dirty="0">
              <a:solidFill>
                <a:srgbClr val="002060"/>
              </a:solidFill>
              <a:latin typeface="Calibri" panose="020F0502020204030204" pitchFamily="34" charset="0"/>
              <a:cs typeface="Calibri" panose="020F0502020204030204" pitchFamily="34" charset="0"/>
            </a:endParaRPr>
          </a:p>
          <a:p>
            <a:pPr algn="just"/>
            <a:r>
              <a:rPr lang="it-IT" sz="2800" b="0" i="0" u="none" strike="noStrike" dirty="0">
                <a:solidFill>
                  <a:schemeClr val="accent5">
                    <a:lumMod val="75000"/>
                  </a:schemeClr>
                </a:solidFill>
                <a:effectLst/>
                <a:latin typeface="Titillium Web" panose="00000500000000000000" pitchFamily="2" charset="0"/>
                <a:hlinkClick r:id="rId2">
                  <a:extLst>
                    <a:ext uri="{A12FA001-AC4F-418D-AE19-62706E023703}">
                      <ahyp:hlinkClr xmlns:ahyp="http://schemas.microsoft.com/office/drawing/2018/hyperlinkcolor" val="tx"/>
                    </a:ext>
                  </a:extLst>
                </a:hlinkClick>
              </a:rPr>
              <a:t>www.istruzione.it/inclusione-e-nuovo-pei/</a:t>
            </a:r>
            <a:endParaRPr lang="it-IT" sz="2800" dirty="0">
              <a:solidFill>
                <a:schemeClr val="accent5">
                  <a:lumMod val="75000"/>
                </a:schemeClr>
              </a:solidFill>
            </a:endParaRPr>
          </a:p>
        </p:txBody>
      </p:sp>
    </p:spTree>
    <p:extLst>
      <p:ext uri="{BB962C8B-B14F-4D97-AF65-F5344CB8AC3E}">
        <p14:creationId xmlns:p14="http://schemas.microsoft.com/office/powerpoint/2010/main" val="14794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961C50-63D9-A109-439E-61D7EDCE0BAA}"/>
              </a:ext>
            </a:extLst>
          </p:cNvPr>
          <p:cNvSpPr>
            <a:spLocks noGrp="1"/>
          </p:cNvSpPr>
          <p:nvPr>
            <p:ph type="title"/>
          </p:nvPr>
        </p:nvSpPr>
        <p:spPr/>
        <p:txBody>
          <a:bodyPr>
            <a:normAutofit/>
          </a:bodyPr>
          <a:lstStyle/>
          <a:p>
            <a:pPr algn="ctr"/>
            <a:r>
              <a:rPr lang="it-IT" sz="36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endParaRPr lang="it-IT" sz="3600" b="1"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9371AD15-F201-E7A1-3328-0752B62BB5B7}"/>
              </a:ext>
            </a:extLst>
          </p:cNvPr>
          <p:cNvSpPr>
            <a:spLocks noGrp="1"/>
          </p:cNvSpPr>
          <p:nvPr>
            <p:ph idx="1"/>
          </p:nvPr>
        </p:nvSpPr>
        <p:spPr/>
        <p:txBody>
          <a:bodyPr>
            <a:normAutofit/>
          </a:bodyPr>
          <a:lstStyle/>
          <a:p>
            <a:pPr marL="457200" lvl="1" indent="0">
              <a:spcBef>
                <a:spcPts val="2620"/>
              </a:spcBef>
              <a:spcAft>
                <a:spcPts val="0"/>
              </a:spcAft>
              <a:buClr>
                <a:srgbClr val="2C2C89"/>
              </a:buClr>
              <a:buSzPts val="2000"/>
              <a:buNone/>
              <a:tabLst>
                <a:tab pos="595630" algn="l"/>
                <a:tab pos="596900" algn="l"/>
              </a:tabLst>
            </a:pPr>
            <a:endParaRPr lang="it-IT" sz="2000" dirty="0">
              <a:solidFill>
                <a:srgbClr val="2C2C89"/>
              </a:solidFill>
              <a:effectLst/>
              <a:latin typeface="Arial" panose="020B0604020202020204" pitchFamily="34" charset="0"/>
              <a:ea typeface="Arial" panose="020B0604020202020204" pitchFamily="34" charset="0"/>
            </a:endParaRPr>
          </a:p>
          <a:p>
            <a:pPr lvl="1">
              <a:spcBef>
                <a:spcPts val="2620"/>
              </a:spcBef>
              <a:buClr>
                <a:srgbClr val="2C2C89"/>
              </a:buClr>
              <a:buSzPts val="2000"/>
              <a:tabLst>
                <a:tab pos="595630" algn="l"/>
                <a:tab pos="596900" algn="l"/>
              </a:tabLst>
            </a:pPr>
            <a:r>
              <a:rPr lang="it-IT" sz="2200" dirty="0">
                <a:solidFill>
                  <a:srgbClr val="002060"/>
                </a:solidFill>
                <a:latin typeface="Calibri" panose="020F0502020204030204" pitchFamily="34" charset="0"/>
                <a:ea typeface="Arial" panose="020B0604020202020204" pitchFamily="34" charset="0"/>
                <a:cs typeface="Calibri" panose="020F0502020204030204" pitchFamily="34" charset="0"/>
              </a:rPr>
              <a:t>Le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Linee Guida sono parte integrante del D.I. (art.</a:t>
            </a:r>
            <a:r>
              <a:rPr lang="it-IT" sz="2200" spc="-18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20)</a:t>
            </a:r>
          </a:p>
          <a:p>
            <a:pPr marL="0" indent="0">
              <a:spcBef>
                <a:spcPts val="10"/>
              </a:spcBef>
              <a:buNone/>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lvl="1">
              <a:buClr>
                <a:srgbClr val="2C2C89"/>
              </a:buClr>
              <a:buSzPts val="2000"/>
              <a:tabLst>
                <a:tab pos="595630" algn="l"/>
                <a:tab pos="596900" algn="l"/>
              </a:tabLst>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a:t>
            </a:r>
            <a:r>
              <a:rPr lang="it-IT" sz="2200" spc="24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modelli</a:t>
            </a:r>
            <a:r>
              <a:rPr lang="it-IT" sz="2200" spc="24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del</a:t>
            </a:r>
            <a:r>
              <a:rPr lang="it-IT" sz="2200" spc="23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PEI</a:t>
            </a:r>
            <a:r>
              <a:rPr lang="it-IT" sz="2200" spc="24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sono</a:t>
            </a:r>
            <a:r>
              <a:rPr lang="it-IT" sz="2200" spc="24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disponibili</a:t>
            </a:r>
            <a:r>
              <a:rPr lang="it-IT" sz="2200" spc="24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in</a:t>
            </a:r>
            <a:r>
              <a:rPr lang="it-IT" sz="2200" spc="25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versione</a:t>
            </a:r>
            <a:r>
              <a:rPr lang="it-IT" sz="2200" spc="24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digitale</a:t>
            </a:r>
            <a:r>
              <a:rPr lang="it-IT" sz="2200" spc="25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da</a:t>
            </a:r>
            <a:r>
              <a:rPr lang="it-IT" sz="2200" spc="24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compilarsi</a:t>
            </a:r>
            <a:r>
              <a:rPr lang="it-IT" sz="2200" spc="25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in</a:t>
            </a:r>
            <a:r>
              <a:rPr lang="it-IT" sz="2200" dirty="0">
                <a:solidFill>
                  <a:srgbClr val="002060"/>
                </a:solidFill>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modalità telematica con accesso </a:t>
            </a:r>
            <a:r>
              <a:rPr lang="it-IT" sz="22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tramite sistema SIDI</a:t>
            </a:r>
            <a:r>
              <a:rPr lang="it-IT" sz="22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(art. 19)</a:t>
            </a:r>
          </a:p>
          <a:p>
            <a:pPr marL="0" indent="0">
              <a:spcBef>
                <a:spcPts val="15"/>
              </a:spcBef>
              <a:buNone/>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marR="313055" lvl="1">
              <a:lnSpc>
                <a:spcPct val="103000"/>
              </a:lnSpc>
              <a:buClr>
                <a:srgbClr val="2C2C89"/>
              </a:buClr>
              <a:buSzPts val="2000"/>
              <a:tabLst>
                <a:tab pos="595630" algn="l"/>
                <a:tab pos="596900" algn="l"/>
              </a:tabLst>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Con l’entrata in vigore del presente decreto, cessano di produrre effetti le</a:t>
            </a:r>
            <a:r>
              <a:rPr lang="it-IT" sz="2200" spc="24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disposizioni</a:t>
            </a:r>
            <a:r>
              <a:rPr lang="it-IT" sz="2200" spc="24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contenute</a:t>
            </a:r>
            <a:r>
              <a:rPr lang="it-IT" sz="2200" spc="23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nell’Ordinanza</a:t>
            </a:r>
            <a:r>
              <a:rPr lang="it-IT" sz="2200" spc="24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Ministeriale</a:t>
            </a:r>
            <a:r>
              <a:rPr lang="it-IT" sz="2200" spc="24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21</a:t>
            </a:r>
            <a:r>
              <a:rPr lang="it-IT" sz="2200" spc="23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maggio</a:t>
            </a:r>
            <a:r>
              <a:rPr lang="it-IT" sz="2200" spc="24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2001,</a:t>
            </a:r>
            <a:r>
              <a:rPr lang="it-IT" sz="2200" dirty="0">
                <a:solidFill>
                  <a:srgbClr val="002060"/>
                </a:solidFill>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n. 90 (art.21)</a:t>
            </a:r>
          </a:p>
          <a:p>
            <a:endParaRPr lang="it-IT" dirty="0"/>
          </a:p>
        </p:txBody>
      </p:sp>
    </p:spTree>
    <p:extLst>
      <p:ext uri="{BB962C8B-B14F-4D97-AF65-F5344CB8AC3E}">
        <p14:creationId xmlns:p14="http://schemas.microsoft.com/office/powerpoint/2010/main" val="2442348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83524C-8156-1354-3A08-478D544231C7}"/>
              </a:ext>
            </a:extLst>
          </p:cNvPr>
          <p:cNvSpPr>
            <a:spLocks noGrp="1"/>
          </p:cNvSpPr>
          <p:nvPr>
            <p:ph type="title"/>
          </p:nvPr>
        </p:nvSpPr>
        <p:spPr/>
        <p:txBody>
          <a:bodyPr>
            <a:normAutofit/>
          </a:bodyPr>
          <a:lstStyle/>
          <a:p>
            <a:pPr algn="ct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36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rPr>
              <a:t>A</a:t>
            </a: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brogazione OM.90/2001</a:t>
            </a:r>
            <a:b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2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(art. 21)</a:t>
            </a:r>
            <a:endParaRPr lang="it-IT" sz="2200" dirty="0">
              <a:solidFill>
                <a:schemeClr val="accent5">
                  <a:lumMod val="75000"/>
                </a:schemeClr>
              </a:solidFill>
            </a:endParaRPr>
          </a:p>
        </p:txBody>
      </p:sp>
      <p:sp>
        <p:nvSpPr>
          <p:cNvPr id="3" name="Segnaposto contenuto 2">
            <a:extLst>
              <a:ext uri="{FF2B5EF4-FFF2-40B4-BE49-F238E27FC236}">
                <a16:creationId xmlns:a16="http://schemas.microsoft.com/office/drawing/2014/main" id="{51767184-A973-695A-74BF-0622ABF3CD08}"/>
              </a:ext>
            </a:extLst>
          </p:cNvPr>
          <p:cNvSpPr>
            <a:spLocks noGrp="1"/>
          </p:cNvSpPr>
          <p:nvPr>
            <p:ph idx="1"/>
          </p:nvPr>
        </p:nvSpPr>
        <p:spPr/>
        <p:txBody>
          <a:bodyPr>
            <a:normAutofit fontScale="77500" lnSpcReduction="20000"/>
          </a:bodyPr>
          <a:lstStyle/>
          <a:p>
            <a:pPr marR="498475" lvl="1">
              <a:lnSpc>
                <a:spcPct val="103000"/>
              </a:lnSpc>
              <a:spcAft>
                <a:spcPts val="0"/>
              </a:spcAft>
              <a:buClr>
                <a:srgbClr val="2C2C89"/>
              </a:buClr>
              <a:buSzPts val="2000"/>
              <a:buFont typeface="Wingdings" panose="05000000000000000000" pitchFamily="2" charset="2"/>
              <a:buChar char="Ø"/>
              <a:tabLst>
                <a:tab pos="508635" algn="l"/>
              </a:tabLst>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L’art.15 c.4 dell'O.M. 90/01 affermava: "... </a:t>
            </a:r>
            <a:r>
              <a:rPr lang="it-IT" sz="2200" i="1" dirty="0">
                <a:solidFill>
                  <a:srgbClr val="002060"/>
                </a:solidFill>
                <a:effectLst/>
                <a:latin typeface="Calibri" panose="020F0502020204030204" pitchFamily="34" charset="0"/>
                <a:ea typeface="Arial" panose="020B0604020202020204" pitchFamily="34" charset="0"/>
                <a:cs typeface="Calibri" panose="020F0502020204030204" pitchFamily="34" charset="0"/>
              </a:rPr>
              <a:t>Qualora durante il successivo anno scolastico vengano accertati livelli di apprendimento corrispondenti agli obiettivi previsti dai programmi ministeriali, il Consiglio di classe delibera in conformità dei precedenti artt. 12 e 13, senza necessità di prove di idoneità relative alle discipline dell’anno o degli anni precedenti, tenuto conto che il Consiglio medesimo possiede già tutti gli elementi di valutazione</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marL="0" indent="0">
              <a:spcBef>
                <a:spcPts val="30"/>
              </a:spcBef>
              <a:buNone/>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marR="501015" lvl="1">
              <a:lnSpc>
                <a:spcPct val="103000"/>
              </a:lnSpc>
              <a:spcAft>
                <a:spcPts val="0"/>
              </a:spcAft>
              <a:buClr>
                <a:srgbClr val="2C2C89"/>
              </a:buClr>
              <a:buSzPts val="2000"/>
              <a:buFont typeface="Wingdings" panose="05000000000000000000" pitchFamily="2" charset="2"/>
              <a:buChar char="Ø"/>
              <a:tabLst>
                <a:tab pos="509905" algn="l"/>
              </a:tabLst>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è sempre garantito il “passaggio da PEI differenziato a PEI semplificato” (Linee Guida pag.</a:t>
            </a:r>
            <a:r>
              <a:rPr lang="it-IT" sz="2200" spc="-9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43);</a:t>
            </a:r>
          </a:p>
          <a:p>
            <a:pPr marL="0" indent="0">
              <a:spcBef>
                <a:spcPts val="45"/>
              </a:spcBef>
              <a:buNone/>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marR="497205" lvl="1">
              <a:lnSpc>
                <a:spcPct val="103000"/>
              </a:lnSpc>
              <a:spcAft>
                <a:spcPts val="0"/>
              </a:spcAft>
              <a:buClr>
                <a:srgbClr val="2C2C89"/>
              </a:buClr>
              <a:buSzPts val="2000"/>
              <a:buFont typeface="Wingdings" panose="05000000000000000000" pitchFamily="2" charset="2"/>
              <a:buChar char="Ø"/>
              <a:tabLst>
                <a:tab pos="389890" algn="l"/>
              </a:tabLst>
            </a:pP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è sempre ammessa la possibilità di rientrare in un percorso ordinario, qualora </a:t>
            </a:r>
            <a:r>
              <a:rPr lang="it-IT" sz="22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lo studente superi prove integrative</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in </a:t>
            </a:r>
            <a:r>
              <a:rPr lang="it-IT" sz="22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apposita sessione, relative alle discipline e ai rispettivi anni di corso</a:t>
            </a:r>
            <a:r>
              <a:rPr lang="it-IT" sz="22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duranti i quali è stato seguito un percorso differenziato (Linee Guida pag.</a:t>
            </a:r>
            <a:r>
              <a:rPr lang="it-IT" sz="2200" spc="-15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2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43).</a:t>
            </a:r>
          </a:p>
          <a:p>
            <a:endParaRPr lang="it-IT" dirty="0"/>
          </a:p>
        </p:txBody>
      </p:sp>
    </p:spTree>
    <p:extLst>
      <p:ext uri="{BB962C8B-B14F-4D97-AF65-F5344CB8AC3E}">
        <p14:creationId xmlns:p14="http://schemas.microsoft.com/office/powerpoint/2010/main" val="179196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EE4A10-6618-1F04-C914-18E01FAF8D4E}"/>
              </a:ext>
            </a:extLst>
          </p:cNvPr>
          <p:cNvSpPr>
            <a:spLocks noGrp="1"/>
          </p:cNvSpPr>
          <p:nvPr>
            <p:ph type="title"/>
          </p:nvPr>
        </p:nvSpPr>
        <p:spPr>
          <a:xfrm>
            <a:off x="1295402" y="982132"/>
            <a:ext cx="9601196" cy="1271541"/>
          </a:xfrm>
        </p:spPr>
        <p:txBody>
          <a:bodyPr>
            <a:normAutofit fontScale="90000"/>
          </a:bodyPr>
          <a:lstStyle/>
          <a:p>
            <a:pPr algn="ctr"/>
            <a:br>
              <a:rPr lang="it-IT" sz="1800" b="1" dirty="0">
                <a:solidFill>
                  <a:srgbClr val="FF3300"/>
                </a:solidFill>
                <a:effectLst/>
                <a:latin typeface="Trebuchet MS" panose="020B0603020202020204" pitchFamily="34" charset="0"/>
                <a:ea typeface="Arial" panose="020B0604020202020204" pitchFamily="34" charset="0"/>
              </a:rPr>
            </a:br>
            <a:br>
              <a:rPr lang="it-IT" sz="1800" b="1" dirty="0">
                <a:solidFill>
                  <a:srgbClr val="FF3300"/>
                </a:solidFill>
                <a:effectLst/>
                <a:latin typeface="Trebuchet MS" panose="020B0603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chemeClr val="accent5">
                    <a:lumMod val="75000"/>
                  </a:schemeClr>
                </a:solidFill>
                <a:effectLst/>
                <a:latin typeface="Trebuchet MS" panose="020B0603020202020204" pitchFamily="34" charset="0"/>
                <a:ea typeface="Arial" panose="020B0604020202020204" pitchFamily="34" charset="0"/>
              </a:rPr>
            </a:b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Composizione del Gruppo di Lavoro Operativo per l’Inclusione </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(art. 3)</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7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D7DEE434-9915-EC74-175B-918F2787614F}"/>
              </a:ext>
            </a:extLst>
          </p:cNvPr>
          <p:cNvSpPr>
            <a:spLocks noGrp="1"/>
          </p:cNvSpPr>
          <p:nvPr>
            <p:ph idx="1"/>
          </p:nvPr>
        </p:nvSpPr>
        <p:spPr/>
        <p:txBody>
          <a:bodyPr>
            <a:normAutofit/>
          </a:bodyPr>
          <a:lstStyle/>
          <a:p>
            <a:endParaRPr lang="it-IT" sz="1800" dirty="0">
              <a:solidFill>
                <a:srgbClr val="2C2C89"/>
              </a:solidFill>
              <a:latin typeface="Arial" panose="020B0604020202020204" pitchFamily="34" charset="0"/>
              <a:ea typeface="Arial" panose="020B0604020202020204" pitchFamily="34" charset="0"/>
            </a:endParaRPr>
          </a:p>
          <a:p>
            <a:pPr>
              <a:buFont typeface="Wingdings" panose="05000000000000000000" pitchFamily="2" charset="2"/>
              <a:buChar char="Ø"/>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Il Dirigente scolastico può autorizzare, ove richiesto, la partecipazione di non più di un esperto indicato dalla famiglia. La suddetta partecipazione </a:t>
            </a: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ha valore consultivo e non decisionale</a:t>
            </a:r>
            <a:r>
              <a:rPr lang="it-IT" sz="1800" b="1"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(art.3 c. 6). Occorre fare attenzione a ciò che è indicato nelle Linee Guida pag. 9: </a:t>
            </a:r>
            <a:r>
              <a:rPr lang="it-IT" sz="1800" i="1" dirty="0">
                <a:solidFill>
                  <a:srgbClr val="002060"/>
                </a:solidFill>
                <a:effectLst/>
                <a:latin typeface="Calibri" panose="020F0502020204030204" pitchFamily="34" charset="0"/>
                <a:ea typeface="Arial" panose="020B0604020202020204" pitchFamily="34" charset="0"/>
                <a:cs typeface="Calibri" panose="020F0502020204030204" pitchFamily="34" charset="0"/>
              </a:rPr>
              <a:t>la famiglia è tenuta a presentare gli specialisti privati e ad autorizzarli a partecipare agli incontri e lo specialista privato può essere individuato quale partecipante del GLO </a:t>
            </a:r>
            <a:r>
              <a:rPr lang="it-IT" sz="1800" b="1" i="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solo se dichiara di non essere retribuito dalla famiglia e la sua partecipazione ha valore consultivo e non</a:t>
            </a:r>
            <a:r>
              <a:rPr lang="it-IT" sz="1800" b="1" i="1" u="sng" spc="-90"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 </a:t>
            </a:r>
            <a:r>
              <a:rPr lang="it-IT" sz="1800" b="1" i="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decisionale</a:t>
            </a:r>
            <a:r>
              <a:rPr lang="it-IT" sz="1800" b="1"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marL="0" indent="0">
              <a:buNone/>
            </a:pPr>
            <a:endPar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a:buFont typeface="Wingdings" panose="05000000000000000000" pitchFamily="2" charset="2"/>
              <a:buChar char="Ø"/>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Sono indicate le figure professionali interne ed esterne al GLO che possono partecipare agli incontri (art.3 c. 5 e Linee Guida pag.</a:t>
            </a:r>
            <a:r>
              <a:rPr lang="it-IT" sz="1800" spc="-2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9)</a:t>
            </a:r>
            <a:endPar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endParaRPr>
          </a:p>
          <a:p>
            <a:endParaRPr lang="it-IT" sz="1800" b="1" u="sng" dirty="0">
              <a:solidFill>
                <a:srgbClr val="2C2C89"/>
              </a:solidFill>
              <a:uFill>
                <a:solidFill>
                  <a:srgbClr val="2C2C89"/>
                </a:solidFill>
              </a:uFill>
              <a:latin typeface="Arial" panose="020B0604020202020204" pitchFamily="34" charset="0"/>
              <a:ea typeface="Arial" panose="020B0604020202020204" pitchFamily="34" charset="0"/>
            </a:endParaRPr>
          </a:p>
          <a:p>
            <a:endParaRPr lang="it-IT" sz="1800" dirty="0">
              <a:effectLst/>
              <a:latin typeface="Arial" panose="020B0604020202020204" pitchFamily="34" charset="0"/>
              <a:ea typeface="Arial" panose="020B0604020202020204" pitchFamily="34" charset="0"/>
            </a:endParaRPr>
          </a:p>
          <a:p>
            <a:endParaRPr lang="it-IT" dirty="0"/>
          </a:p>
        </p:txBody>
      </p:sp>
    </p:spTree>
    <p:extLst>
      <p:ext uri="{BB962C8B-B14F-4D97-AF65-F5344CB8AC3E}">
        <p14:creationId xmlns:p14="http://schemas.microsoft.com/office/powerpoint/2010/main" val="393571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190D99-924F-80CA-B226-2F3CFB997F6F}"/>
              </a:ext>
            </a:extLst>
          </p:cNvPr>
          <p:cNvSpPr>
            <a:spLocks noGrp="1"/>
          </p:cNvSpPr>
          <p:nvPr>
            <p:ph type="title"/>
          </p:nvPr>
        </p:nvSpPr>
        <p:spPr>
          <a:xfrm>
            <a:off x="1295402" y="257453"/>
            <a:ext cx="9601196" cy="1704512"/>
          </a:xfrm>
        </p:spPr>
        <p:txBody>
          <a:bodyPr>
            <a:normAutofit fontScale="90000"/>
          </a:bodyPr>
          <a:lstStyle/>
          <a:p>
            <a:pPr algn="ctr"/>
            <a:br>
              <a:rPr lang="it-IT" sz="1800" b="1" dirty="0">
                <a:solidFill>
                  <a:srgbClr val="FF3300"/>
                </a:solidFill>
                <a:effectLst/>
                <a:latin typeface="Trebuchet MS" panose="020B0603020202020204" pitchFamily="34" charset="0"/>
                <a:ea typeface="Arial" panose="020B0604020202020204" pitchFamily="34" charset="0"/>
              </a:rPr>
            </a:br>
            <a:br>
              <a:rPr lang="it-IT" sz="1800" b="1" dirty="0">
                <a:solidFill>
                  <a:srgbClr val="FF3300"/>
                </a:solidFill>
                <a:effectLst/>
                <a:latin typeface="Trebuchet MS" panose="020B0603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3600" b="1" dirty="0">
                <a:solidFill>
                  <a:srgbClr val="FF3300"/>
                </a:solidFill>
                <a:effectLst/>
                <a:latin typeface="Calibri" panose="020F0502020204030204" pitchFamily="34" charset="0"/>
                <a:ea typeface="Arial" panose="020B0604020202020204" pitchFamily="34" charset="0"/>
                <a:cs typeface="Calibri" panose="020F0502020204030204" pitchFamily="34" charset="0"/>
              </a:rPr>
            </a:b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Composizione del Gruppo di Lavoro Operativo per l’Inclusione</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(art. 3)</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7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18E853F5-7BEF-E2FA-1DE0-1B477AF0097B}"/>
              </a:ext>
            </a:extLst>
          </p:cNvPr>
          <p:cNvSpPr>
            <a:spLocks noGrp="1"/>
          </p:cNvSpPr>
          <p:nvPr>
            <p:ph idx="1"/>
          </p:nvPr>
        </p:nvSpPr>
        <p:spPr/>
        <p:txBody>
          <a:bodyPr>
            <a:normAutofit fontScale="92500" lnSpcReduction="10000"/>
          </a:bodyPr>
          <a:lstStyle/>
          <a:p>
            <a:pPr marL="139700" algn="just">
              <a:spcBef>
                <a:spcPts val="1320"/>
              </a:spcBef>
              <a:spcAft>
                <a:spcPts val="0"/>
              </a:spcAft>
              <a:buFont typeface="Wingdings" panose="05000000000000000000" pitchFamily="2" charset="2"/>
              <a:buChar char="Ø"/>
            </a:pP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Figure interne all'istituzione scolastica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(pag. 9 Linee Guida)</a:t>
            </a:r>
          </a:p>
          <a:p>
            <a:pPr marL="342900" marR="316230" lvl="0" indent="-342900" algn="just">
              <a:lnSpc>
                <a:spcPct val="103000"/>
              </a:lnSpc>
              <a:spcBef>
                <a:spcPts val="550"/>
              </a:spcBef>
              <a:spcAft>
                <a:spcPts val="0"/>
              </a:spcAft>
              <a:buClr>
                <a:srgbClr val="2C2C89"/>
              </a:buClr>
              <a:buSzPts val="1900"/>
              <a:buFont typeface="Arial" panose="020B0604020202020204" pitchFamily="34" charset="0"/>
              <a:buChar char="-"/>
              <a:tabLst>
                <a:tab pos="292100"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docenti referenti per le attività di inclusione o docenti con incarico nel GLI per il supporto alla classe nell'attuazione del PEI (art. 15 c. 8 L. 104/92, come modificato dal </a:t>
            </a:r>
            <a:r>
              <a:rPr lang="it-IT" sz="1800" dirty="0" err="1">
                <a:solidFill>
                  <a:srgbClr val="002060"/>
                </a:solidFill>
                <a:effectLst/>
                <a:latin typeface="Calibri" panose="020F0502020204030204" pitchFamily="34" charset="0"/>
                <a:ea typeface="Arial" panose="020B0604020202020204" pitchFamily="34" charset="0"/>
                <a:cs typeface="Calibri" panose="020F0502020204030204" pitchFamily="34" charset="0"/>
              </a:rPr>
              <a:t>D.Lgs.</a:t>
            </a:r>
            <a:r>
              <a:rPr lang="it-IT" sz="1800" spc="7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96/2019);</a:t>
            </a:r>
          </a:p>
          <a:p>
            <a:pPr marL="342900" marR="316865" lvl="0" indent="-342900" algn="just">
              <a:lnSpc>
                <a:spcPct val="103000"/>
              </a:lnSpc>
              <a:spcBef>
                <a:spcPts val="480"/>
              </a:spcBef>
              <a:spcAft>
                <a:spcPts val="0"/>
              </a:spcAft>
              <a:buClr>
                <a:srgbClr val="2C2C89"/>
              </a:buClr>
              <a:buSzPts val="1900"/>
              <a:buFont typeface="Arial" panose="020B0604020202020204" pitchFamily="34" charset="0"/>
              <a:buChar char="-"/>
              <a:tabLst>
                <a:tab pos="292100"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docenti che svolgono azioni di supporto alla classe nel quadro delle attività di completamento. Può essere prevista anche la partecipazione di collaboratori scolastici che coadiuvano nell’assistenza di</a:t>
            </a:r>
            <a:r>
              <a:rPr lang="it-IT" sz="1800" spc="15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base.</a:t>
            </a:r>
          </a:p>
          <a:p>
            <a:pPr marL="139700" algn="just">
              <a:spcBef>
                <a:spcPts val="480"/>
              </a:spcBef>
              <a:spcAft>
                <a:spcPts val="0"/>
              </a:spcAft>
              <a:buFont typeface="Wingdings" panose="05000000000000000000" pitchFamily="2" charset="2"/>
              <a:buChar char="Ø"/>
            </a:pPr>
            <a:r>
              <a:rPr lang="it-IT" sz="1800" b="1" u="sng" dirty="0">
                <a:solidFill>
                  <a:srgbClr val="002060"/>
                </a:solidFill>
                <a:uFill>
                  <a:solidFill>
                    <a:srgbClr val="2C2C89"/>
                  </a:solidFill>
                </a:uFill>
                <a:latin typeface="Calibri" panose="020F0502020204030204" pitchFamily="34" charset="0"/>
                <a:ea typeface="Arial" panose="020B0604020202020204" pitchFamily="34" charset="0"/>
                <a:cs typeface="Calibri" panose="020F0502020204030204" pitchFamily="34" charset="0"/>
              </a:rPr>
              <a:t>F</a:t>
            </a:r>
            <a:r>
              <a:rPr lang="it-IT" sz="1800" b="1"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igure esterne all'amministrazione scolastica</a:t>
            </a:r>
            <a:endPar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marL="342900" marR="318770" lvl="0" indent="-342900" algn="just">
              <a:lnSpc>
                <a:spcPct val="103000"/>
              </a:lnSpc>
              <a:spcBef>
                <a:spcPts val="555"/>
              </a:spcBef>
              <a:spcAft>
                <a:spcPts val="0"/>
              </a:spcAft>
              <a:buClr>
                <a:srgbClr val="2C2C89"/>
              </a:buClr>
              <a:buSzPts val="1900"/>
              <a:buFont typeface="Arial" panose="020B0604020202020204" pitchFamily="34" charset="0"/>
              <a:buChar char="-"/>
              <a:tabLst>
                <a:tab pos="375285"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l’assistenza specialistica per l'autonomia e la comunicazione, nominate dall'Ente</a:t>
            </a:r>
            <a:r>
              <a:rPr lang="it-IT" sz="1800" spc="3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locale;</a:t>
            </a:r>
          </a:p>
          <a:p>
            <a:pPr marL="342900" lvl="0" indent="-342900" algn="just">
              <a:spcBef>
                <a:spcPts val="470"/>
              </a:spcBef>
              <a:spcAft>
                <a:spcPts val="0"/>
              </a:spcAft>
              <a:buClr>
                <a:srgbClr val="2C2C89"/>
              </a:buClr>
              <a:buSzPts val="1900"/>
              <a:buFont typeface="Arial" panose="020B0604020202020204" pitchFamily="34" charset="0"/>
              <a:buChar char="-"/>
              <a:tabLst>
                <a:tab pos="287655"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specialisti e terapisti</a:t>
            </a:r>
            <a:r>
              <a:rPr lang="it-IT" sz="1800" spc="5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dell'ASL;</a:t>
            </a:r>
          </a:p>
          <a:p>
            <a:pPr marL="342900" lvl="0" indent="-342900" algn="just">
              <a:spcBef>
                <a:spcPts val="555"/>
              </a:spcBef>
              <a:spcAft>
                <a:spcPts val="0"/>
              </a:spcAft>
              <a:buClr>
                <a:srgbClr val="2C2C89"/>
              </a:buClr>
              <a:buSzPts val="1900"/>
              <a:buFont typeface="Arial" panose="020B0604020202020204" pitchFamily="34" charset="0"/>
              <a:buChar char="-"/>
              <a:tabLst>
                <a:tab pos="287655"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specialisti e terapisti privati segnalati dalla</a:t>
            </a:r>
            <a:r>
              <a:rPr lang="it-IT" sz="1800" spc="15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famiglia;</a:t>
            </a:r>
          </a:p>
          <a:p>
            <a:pPr marL="342900" marR="318770" lvl="0" indent="-342900" algn="just">
              <a:lnSpc>
                <a:spcPct val="103000"/>
              </a:lnSpc>
              <a:spcBef>
                <a:spcPts val="550"/>
              </a:spcBef>
              <a:spcAft>
                <a:spcPts val="0"/>
              </a:spcAft>
              <a:buClr>
                <a:srgbClr val="2C2C89"/>
              </a:buClr>
              <a:buSzPts val="1900"/>
              <a:buFont typeface="Arial" panose="020B0604020202020204" pitchFamily="34" charset="0"/>
              <a:buChar char="-"/>
              <a:tabLst>
                <a:tab pos="372110"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operatori/operatrici dell'Ente Locale, soprattutto se è attivo un Progetto Individuale;</a:t>
            </a:r>
          </a:p>
          <a:p>
            <a:pPr marL="342900" lvl="0" indent="-342900" algn="just">
              <a:spcBef>
                <a:spcPts val="475"/>
              </a:spcBef>
              <a:spcAft>
                <a:spcPts val="0"/>
              </a:spcAft>
              <a:buClr>
                <a:srgbClr val="2C2C89"/>
              </a:buClr>
              <a:buSzPts val="1900"/>
              <a:buFont typeface="Arial" panose="020B0604020202020204" pitchFamily="34" charset="0"/>
              <a:buChar char="-"/>
              <a:tabLst>
                <a:tab pos="287655"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componenti del</a:t>
            </a:r>
            <a:r>
              <a:rPr lang="it-IT" sz="1800" spc="4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GIT.</a:t>
            </a:r>
          </a:p>
          <a:p>
            <a:endParaRPr lang="it-IT" dirty="0"/>
          </a:p>
        </p:txBody>
      </p:sp>
    </p:spTree>
    <p:extLst>
      <p:ext uri="{BB962C8B-B14F-4D97-AF65-F5344CB8AC3E}">
        <p14:creationId xmlns:p14="http://schemas.microsoft.com/office/powerpoint/2010/main" val="805258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59D104-5A99-340C-FDA0-4EAEA26EA652}"/>
              </a:ext>
            </a:extLst>
          </p:cNvPr>
          <p:cNvSpPr>
            <a:spLocks noGrp="1"/>
          </p:cNvSpPr>
          <p:nvPr>
            <p:ph type="title"/>
          </p:nvPr>
        </p:nvSpPr>
        <p:spPr>
          <a:xfrm>
            <a:off x="1295402" y="195310"/>
            <a:ext cx="9601196" cy="1757778"/>
          </a:xfrm>
        </p:spPr>
        <p:txBody>
          <a:bodyPr>
            <a:normAutofit fontScale="90000"/>
          </a:bodyPr>
          <a:lstStyle/>
          <a:p>
            <a:pPr algn="ctr"/>
            <a:br>
              <a:rPr lang="it-IT" sz="1800" b="1" dirty="0">
                <a:solidFill>
                  <a:srgbClr val="FF3300"/>
                </a:solidFill>
                <a:effectLst/>
                <a:latin typeface="Trebuchet MS" panose="020B0603020202020204" pitchFamily="34" charset="0"/>
                <a:ea typeface="Arial" panose="020B0604020202020204" pitchFamily="34" charset="0"/>
              </a:rPr>
            </a:br>
            <a:br>
              <a:rPr lang="it-IT" sz="1800" b="1" dirty="0">
                <a:solidFill>
                  <a:srgbClr val="FF3300"/>
                </a:solidFill>
                <a:effectLst/>
                <a:latin typeface="Trebuchet MS" panose="020B0603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rgbClr val="FF3300"/>
                </a:solidFill>
                <a:effectLst/>
                <a:latin typeface="Calibri" panose="020F0502020204030204" pitchFamily="34" charset="0"/>
                <a:ea typeface="Arial" panose="020B0604020202020204" pitchFamily="34" charset="0"/>
                <a:cs typeface="Calibri" panose="020F0502020204030204" pitchFamily="34" charset="0"/>
              </a:rPr>
            </a:b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Composizione del Gruppo di Lavoro Operativo per l’Inclusione</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(art. 3)</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7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D96A8C11-C93C-D034-3C76-BE237F9DF324}"/>
              </a:ext>
            </a:extLst>
          </p:cNvPr>
          <p:cNvSpPr>
            <a:spLocks noGrp="1"/>
          </p:cNvSpPr>
          <p:nvPr>
            <p:ph idx="1"/>
          </p:nvPr>
        </p:nvSpPr>
        <p:spPr/>
        <p:txBody>
          <a:bodyPr>
            <a:normAutofit/>
          </a:bodyPr>
          <a:lstStyle/>
          <a:p>
            <a:pPr marR="242570" algn="just">
              <a:lnSpc>
                <a:spcPct val="103000"/>
              </a:lnSpc>
              <a:buClr>
                <a:srgbClr val="2C2C89"/>
              </a:buClr>
              <a:buSzPts val="2000"/>
              <a:buFont typeface="Wingdings" panose="05000000000000000000" pitchFamily="2" charset="2"/>
              <a:buChar char="Ø"/>
              <a:tabLst>
                <a:tab pos="525145"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Fa parte dei componenti del GLO un rappresentante individuato dall'UMV dell'ASL di residenza dell'alunno o dell'ASL nel cui distretto si trova la scuola. Nel caso in cui l’ASL non coincida con quella di residenza dell’alunno, la nuova unità multidisciplinare prende in carico l'alunno dal momento della visita medica nei suoi confronti (art.3 c. 3).</a:t>
            </a:r>
            <a:r>
              <a:rPr lang="it-IT" sz="1800"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 </a:t>
            </a:r>
            <a:r>
              <a:rPr lang="it-IT" sz="1800"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Attenzione a quanto riportato nelle </a:t>
            </a:r>
            <a:r>
              <a:rPr lang="it-IT" sz="1800" u="sng" dirty="0" err="1">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L.Guida</a:t>
            </a:r>
            <a:r>
              <a:rPr lang="it-IT" sz="1800"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 </a:t>
            </a:r>
            <a:r>
              <a:rPr lang="it-IT" sz="1800" u="sng" dirty="0">
                <a:solidFill>
                  <a:srgbClr val="002060"/>
                </a:solidFill>
                <a:uFill>
                  <a:solidFill>
                    <a:srgbClr val="2C2C89"/>
                  </a:solidFill>
                </a:uFill>
                <a:latin typeface="Calibri" panose="020F0502020204030204" pitchFamily="34" charset="0"/>
                <a:ea typeface="Arial" panose="020B0604020202020204" pitchFamily="34" charset="0"/>
                <a:cs typeface="Calibri" panose="020F0502020204030204" pitchFamily="34" charset="0"/>
              </a:rPr>
              <a:t>dove</a:t>
            </a:r>
            <a:r>
              <a:rPr lang="it-IT" sz="1800"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 si afferma che il rappresentante della ASL ha diritto di voto (pag.</a:t>
            </a:r>
            <a:r>
              <a:rPr lang="it-IT" sz="1800" u="sng" spc="-50"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 </a:t>
            </a:r>
            <a:r>
              <a:rPr lang="it-IT" sz="1800" u="sng"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10)</a:t>
            </a:r>
            <a:r>
              <a:rPr lang="it-IT" sz="1800" dirty="0">
                <a:solidFill>
                  <a:srgbClr val="002060"/>
                </a:solidFill>
                <a:effectLst/>
                <a:uFill>
                  <a:solidFill>
                    <a:srgbClr val="2C2C89"/>
                  </a:solidFill>
                </a:uFill>
                <a:latin typeface="Calibri" panose="020F0502020204030204" pitchFamily="34" charset="0"/>
                <a:ea typeface="Arial" panose="020B0604020202020204" pitchFamily="34" charset="0"/>
                <a:cs typeface="Calibri" panose="020F0502020204030204" pitchFamily="34" charset="0"/>
              </a:rPr>
              <a:t>;</a:t>
            </a:r>
            <a:endPar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marL="0" indent="0">
              <a:spcBef>
                <a:spcPts val="35"/>
              </a:spcBef>
              <a:buNone/>
            </a:pPr>
            <a:endPar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endParaRPr>
          </a:p>
          <a:p>
            <a:pPr>
              <a:buClr>
                <a:srgbClr val="2C2C89"/>
              </a:buClr>
              <a:buSzPts val="2000"/>
              <a:buFont typeface="Wingdings" panose="05000000000000000000" pitchFamily="2" charset="2"/>
              <a:buChar char="Ø"/>
              <a:tabLst>
                <a:tab pos="524510" algn="l"/>
                <a:tab pos="525145"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Il GLO elabora e approva il PEI (art. 3,</a:t>
            </a:r>
            <a:r>
              <a:rPr lang="it-IT" sz="1800" spc="-14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c.9);</a:t>
            </a:r>
          </a:p>
          <a:p>
            <a:pPr marL="0" indent="0">
              <a:spcBef>
                <a:spcPts val="15"/>
              </a:spcBef>
              <a:buNone/>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marR="241935" algn="just">
              <a:lnSpc>
                <a:spcPct val="103000"/>
              </a:lnSpc>
              <a:buClr>
                <a:srgbClr val="2C2C89"/>
              </a:buClr>
              <a:buSzPts val="2000"/>
              <a:buFont typeface="Wingdings" panose="05000000000000000000" pitchFamily="2" charset="2"/>
              <a:buChar char="Ø"/>
              <a:tabLst>
                <a:tab pos="525145" algn="l"/>
              </a:tabLst>
            </a:pP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Nelle scuole secondarie di secondo grado è assicurata  la partecipazione attiva delle studentesse e degli studenti con disabilità al GLO che le/li riguarda, nel rispetto del principio di autodeterminazione (</a:t>
            </a:r>
            <a:r>
              <a:rPr lang="it-IT" sz="1800" dirty="0" err="1">
                <a:solidFill>
                  <a:srgbClr val="002060"/>
                </a:solidFill>
                <a:effectLst/>
                <a:latin typeface="Calibri" panose="020F0502020204030204" pitchFamily="34" charset="0"/>
                <a:ea typeface="Arial" panose="020B0604020202020204" pitchFamily="34" charset="0"/>
                <a:cs typeface="Calibri" panose="020F0502020204030204" pitchFamily="34" charset="0"/>
              </a:rPr>
              <a:t>L.Guida</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pag.</a:t>
            </a:r>
            <a:r>
              <a:rPr lang="it-IT" sz="1800" spc="-6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18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10).</a:t>
            </a:r>
          </a:p>
          <a:p>
            <a:endParaRPr lang="it-IT" dirty="0"/>
          </a:p>
        </p:txBody>
      </p:sp>
    </p:spTree>
    <p:extLst>
      <p:ext uri="{BB962C8B-B14F-4D97-AF65-F5344CB8AC3E}">
        <p14:creationId xmlns:p14="http://schemas.microsoft.com/office/powerpoint/2010/main" val="4281624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9A23DD-7334-2E1A-536C-ADE01A4B16AE}"/>
              </a:ext>
            </a:extLst>
          </p:cNvPr>
          <p:cNvSpPr>
            <a:spLocks noGrp="1"/>
          </p:cNvSpPr>
          <p:nvPr>
            <p:ph type="title"/>
          </p:nvPr>
        </p:nvSpPr>
        <p:spPr>
          <a:xfrm>
            <a:off x="1887246" y="337352"/>
            <a:ext cx="9601196" cy="710214"/>
          </a:xfrm>
        </p:spPr>
        <p:txBody>
          <a:bodyPr>
            <a:normAutofit fontScale="90000"/>
          </a:bodyPr>
          <a:lstStyle/>
          <a:p>
            <a:br>
              <a:rPr lang="it-IT" sz="1800" b="1" dirty="0">
                <a:solidFill>
                  <a:srgbClr val="FF3300"/>
                </a:solidFill>
                <a:effectLst/>
                <a:latin typeface="Trebuchet MS" panose="020B0603020202020204" pitchFamily="34" charset="0"/>
                <a:ea typeface="Arial" panose="020B0604020202020204" pitchFamily="34" charset="0"/>
              </a:rPr>
            </a:br>
            <a:br>
              <a:rPr lang="it-IT" sz="1800" b="1" dirty="0">
                <a:solidFill>
                  <a:srgbClr val="FF3300"/>
                </a:solidFill>
                <a:effectLst/>
                <a:latin typeface="Trebuchet MS" panose="020B0603020202020204" pitchFamily="34" charset="0"/>
                <a:ea typeface="Arial" panose="020B0604020202020204" pitchFamily="34" charset="0"/>
              </a:rPr>
            </a:br>
            <a:br>
              <a:rPr lang="it-IT" sz="1800" b="1" dirty="0">
                <a:solidFill>
                  <a:srgbClr val="FF3300"/>
                </a:solidFill>
                <a:effectLst/>
                <a:latin typeface="Trebuchet MS" panose="020B0603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1800" b="1" dirty="0">
                <a:solidFill>
                  <a:srgbClr val="FF3300"/>
                </a:solidFill>
                <a:effectLst/>
                <a:latin typeface="Trebuchet MS" panose="020B0603020202020204" pitchFamily="34" charset="0"/>
                <a:ea typeface="Arial" panose="020B0604020202020204" pitchFamily="34" charset="0"/>
              </a:rPr>
            </a:br>
            <a:r>
              <a:rPr lang="it-IT" sz="1800" b="1" dirty="0">
                <a:solidFill>
                  <a:srgbClr val="FF3300"/>
                </a:solidFill>
                <a:effectLst/>
                <a:latin typeface="Trebuchet MS" panose="020B0603020202020204" pitchFamily="34" charset="0"/>
                <a:ea typeface="Arial" panose="020B0604020202020204" pitchFamily="34" charset="0"/>
              </a:rPr>
              <a:t>                                  </a:t>
            </a: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Funzionamento del GLO </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(art. 4)</a:t>
            </a:r>
            <a:br>
              <a:rPr lang="it-IT" sz="2700"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br>
              <a:rPr lang="it-IT" sz="1800" b="1" dirty="0">
                <a:effectLst/>
                <a:latin typeface="Arial" panose="020B0604020202020204" pitchFamily="34" charset="0"/>
                <a:ea typeface="Arial" panose="020B0604020202020204" pitchFamily="34" charset="0"/>
              </a:rPr>
            </a:br>
            <a:endParaRPr lang="it-IT" dirty="0"/>
          </a:p>
        </p:txBody>
      </p:sp>
      <p:sp>
        <p:nvSpPr>
          <p:cNvPr id="3" name="Segnaposto contenuto 2">
            <a:extLst>
              <a:ext uri="{FF2B5EF4-FFF2-40B4-BE49-F238E27FC236}">
                <a16:creationId xmlns:a16="http://schemas.microsoft.com/office/drawing/2014/main" id="{E9880B04-B416-488A-933C-7A4DBF59E4C9}"/>
              </a:ext>
            </a:extLst>
          </p:cNvPr>
          <p:cNvSpPr>
            <a:spLocks noGrp="1"/>
          </p:cNvSpPr>
          <p:nvPr>
            <p:ph idx="1"/>
          </p:nvPr>
        </p:nvSpPr>
        <p:spPr>
          <a:xfrm>
            <a:off x="1117600" y="2503055"/>
            <a:ext cx="9778997" cy="3372813"/>
          </a:xfrm>
        </p:spPr>
        <p:txBody>
          <a:bodyPr>
            <a:normAutofit/>
          </a:bodyPr>
          <a:lstStyle/>
          <a:p>
            <a:pPr marL="519113" marR="501015" lvl="1" indent="-342900">
              <a:lnSpc>
                <a:spcPct val="103000"/>
              </a:lnSpc>
              <a:spcAft>
                <a:spcPts val="0"/>
              </a:spcAft>
              <a:buClr>
                <a:srgbClr val="2C2C89"/>
              </a:buClr>
              <a:buSzPts val="2000"/>
              <a:buFont typeface="Wingdings" panose="05000000000000000000" pitchFamily="2" charset="2"/>
              <a:buChar char="Ø"/>
              <a:tabLst>
                <a:tab pos="846455" algn="l"/>
                <a:tab pos="847725" algn="l"/>
              </a:tabLst>
            </a:pPr>
            <a:r>
              <a:rPr lang="it-IT" sz="24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 primi 3 commi forniscono le indicazioni sul numero degli incontri da effettuare durante l’anno e la scansione temporale delle</a:t>
            </a:r>
            <a:r>
              <a:rPr lang="it-IT" sz="2400" spc="-1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4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riunioni;</a:t>
            </a:r>
          </a:p>
          <a:p>
            <a:pPr marL="519113" marR="501015" lvl="1" indent="-342900">
              <a:lnSpc>
                <a:spcPct val="103000"/>
              </a:lnSpc>
              <a:spcAft>
                <a:spcPts val="0"/>
              </a:spcAft>
              <a:buClr>
                <a:srgbClr val="2C2C89"/>
              </a:buClr>
              <a:buSzPts val="2000"/>
              <a:buFont typeface="Wingdings" panose="05000000000000000000" pitchFamily="2" charset="2"/>
              <a:buChar char="Ø"/>
              <a:tabLst>
                <a:tab pos="846455" algn="l"/>
                <a:tab pos="847725" algn="l"/>
              </a:tabLst>
            </a:pPr>
            <a:r>
              <a:rPr lang="it-IT" sz="24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Validità del GLO</a:t>
            </a:r>
            <a:r>
              <a:rPr lang="it-IT" sz="2400" spc="-45"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4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(c.4);</a:t>
            </a:r>
          </a:p>
          <a:p>
            <a:pPr marL="519113" marR="501015" lvl="1" indent="-342900">
              <a:lnSpc>
                <a:spcPct val="103000"/>
              </a:lnSpc>
              <a:spcAft>
                <a:spcPts val="0"/>
              </a:spcAft>
              <a:buClr>
                <a:srgbClr val="2C2C89"/>
              </a:buClr>
              <a:buSzPts val="2000"/>
              <a:buFont typeface="Wingdings" panose="05000000000000000000" pitchFamily="2" charset="2"/>
              <a:buChar char="Ø"/>
              <a:tabLst>
                <a:tab pos="846455" algn="l"/>
                <a:tab pos="847725" algn="l"/>
              </a:tabLst>
            </a:pPr>
            <a:r>
              <a:rPr lang="it-IT" sz="24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Le	riunioni	 si possono</a:t>
            </a:r>
            <a:r>
              <a:rPr lang="it-IT" sz="2400" dirty="0">
                <a:solidFill>
                  <a:srgbClr val="002060"/>
                </a:solidFill>
                <a:latin typeface="Calibri" panose="020F0502020204030204" pitchFamily="34" charset="0"/>
                <a:ea typeface="Arial" panose="020B0604020202020204" pitchFamily="34" charset="0"/>
                <a:cs typeface="Calibri" panose="020F0502020204030204" pitchFamily="34" charset="0"/>
              </a:rPr>
              <a:t> </a:t>
            </a:r>
            <a:r>
              <a:rPr lang="it-IT" sz="24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svolgere</a:t>
            </a:r>
            <a:r>
              <a:rPr lang="it-IT" sz="2400" dirty="0">
                <a:solidFill>
                  <a:srgbClr val="002060"/>
                </a:solidFill>
                <a:latin typeface="Calibri" panose="020F0502020204030204" pitchFamily="34" charset="0"/>
                <a:ea typeface="Arial" panose="020B0604020202020204" pitchFamily="34" charset="0"/>
                <a:cs typeface="Calibri" panose="020F0502020204030204" pitchFamily="34" charset="0"/>
              </a:rPr>
              <a:t> </a:t>
            </a:r>
            <a:r>
              <a:rPr lang="it-IT" sz="24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anche a	distanza in modalità</a:t>
            </a:r>
            <a:r>
              <a:rPr lang="it-IT" sz="2400" dirty="0">
                <a:solidFill>
                  <a:srgbClr val="002060"/>
                </a:solidFill>
                <a:latin typeface="Calibri" panose="020F0502020204030204" pitchFamily="34" charset="0"/>
                <a:ea typeface="Arial" panose="020B0604020202020204" pitchFamily="34" charset="0"/>
                <a:cs typeface="Calibri" panose="020F0502020204030204" pitchFamily="34" charset="0"/>
              </a:rPr>
              <a:t> </a:t>
            </a:r>
            <a:r>
              <a:rPr lang="it-IT" sz="24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sincrona (c.6);</a:t>
            </a:r>
          </a:p>
          <a:p>
            <a:pPr marL="519113" marR="501015" lvl="1" indent="-342900">
              <a:lnSpc>
                <a:spcPct val="103000"/>
              </a:lnSpc>
              <a:spcAft>
                <a:spcPts val="0"/>
              </a:spcAft>
              <a:buClr>
                <a:srgbClr val="2C2C89"/>
              </a:buClr>
              <a:buSzPts val="2000"/>
              <a:buFont typeface="Wingdings" panose="05000000000000000000" pitchFamily="2" charset="2"/>
              <a:buChar char="Ø"/>
              <a:tabLst>
                <a:tab pos="846455" algn="l"/>
                <a:tab pos="847725" algn="l"/>
              </a:tabLst>
            </a:pPr>
            <a:r>
              <a:rPr lang="it-IT" sz="24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 componenti del GLO di cui all’art. 3, c.1 possono accedere alla partizione del sistema SIDI (c.</a:t>
            </a:r>
            <a:r>
              <a:rPr lang="it-IT" sz="2400" spc="-1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4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10</a:t>
            </a:r>
            <a:r>
              <a:rPr lang="it-IT" sz="2000" dirty="0">
                <a:solidFill>
                  <a:srgbClr val="002060"/>
                </a:solidFill>
                <a:effectLst/>
                <a:latin typeface="Arial" panose="020B0604020202020204" pitchFamily="34" charset="0"/>
                <a:ea typeface="Arial" panose="020B0604020202020204" pitchFamily="34" charset="0"/>
              </a:rPr>
              <a:t>).</a:t>
            </a:r>
            <a:endParaRPr lang="it-IT" sz="1100" dirty="0">
              <a:solidFill>
                <a:srgbClr val="002060"/>
              </a:solidFill>
              <a:effectLst/>
              <a:latin typeface="Arial" panose="020B0604020202020204" pitchFamily="34" charset="0"/>
              <a:ea typeface="Arial" panose="020B0604020202020204" pitchFamily="34" charset="0"/>
            </a:endParaRPr>
          </a:p>
          <a:p>
            <a:endParaRPr lang="it-IT" dirty="0"/>
          </a:p>
        </p:txBody>
      </p:sp>
    </p:spTree>
    <p:extLst>
      <p:ext uri="{BB962C8B-B14F-4D97-AF65-F5344CB8AC3E}">
        <p14:creationId xmlns:p14="http://schemas.microsoft.com/office/powerpoint/2010/main" val="1773395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541783-67DE-6485-9A94-E2A48D34E494}"/>
              </a:ext>
            </a:extLst>
          </p:cNvPr>
          <p:cNvSpPr>
            <a:spLocks noGrp="1"/>
          </p:cNvSpPr>
          <p:nvPr>
            <p:ph type="title"/>
          </p:nvPr>
        </p:nvSpPr>
        <p:spPr>
          <a:xfrm>
            <a:off x="1371600" y="150920"/>
            <a:ext cx="9601200" cy="1793290"/>
          </a:xfrm>
        </p:spPr>
        <p:txBody>
          <a:bodyPr>
            <a:normAutofit fontScale="90000"/>
          </a:bodyPr>
          <a:lstStyle/>
          <a:p>
            <a:br>
              <a:rPr lang="it-IT" sz="1800" b="1" dirty="0">
                <a:solidFill>
                  <a:srgbClr val="FF3300"/>
                </a:solidFill>
                <a:effectLst/>
                <a:latin typeface="Trebuchet MS" panose="020B0603020202020204" pitchFamily="34" charset="0"/>
                <a:ea typeface="Arial" panose="020B0604020202020204" pitchFamily="34" charset="0"/>
              </a:rPr>
            </a:br>
            <a:br>
              <a:rPr lang="it-IT" sz="1800" b="1" dirty="0">
                <a:solidFill>
                  <a:srgbClr val="FF3300"/>
                </a:solidFill>
                <a:effectLst/>
                <a:latin typeface="Trebuchet MS" panose="020B0603020202020204" pitchFamily="34" charset="0"/>
                <a:ea typeface="Arial" panose="020B0604020202020204" pitchFamily="34" charset="0"/>
              </a:rPr>
            </a:br>
            <a: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Novità introdotte dal D.I. 182/2020</a:t>
            </a:r>
            <a:br>
              <a:rPr lang="it-IT" sz="40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Raccordo del PEI con il Profilo di Funzionamento</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(art.</a:t>
            </a:r>
            <a:r>
              <a:rPr lang="it-IT" sz="2700" b="1" spc="-115"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 </a:t>
            </a:r>
            <a: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t>5)</a:t>
            </a:r>
            <a:br>
              <a:rPr lang="it-IT" sz="2700" b="1" dirty="0">
                <a:solidFill>
                  <a:schemeClr val="accent5">
                    <a:lumMod val="75000"/>
                  </a:schemeClr>
                </a:solidFill>
                <a:effectLst/>
                <a:latin typeface="Calibri" panose="020F0502020204030204" pitchFamily="34" charset="0"/>
                <a:ea typeface="Arial" panose="020B0604020202020204" pitchFamily="34" charset="0"/>
                <a:cs typeface="Calibri" panose="020F0502020204030204" pitchFamily="34" charset="0"/>
              </a:rPr>
            </a:br>
            <a:endParaRPr lang="it-IT" sz="2700" dirty="0">
              <a:solidFill>
                <a:schemeClr val="accent5">
                  <a:lumMod val="75000"/>
                </a:schemeClr>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B2264EFB-0FD4-2C78-97BC-9C6E76057BF7}"/>
              </a:ext>
            </a:extLst>
          </p:cNvPr>
          <p:cNvSpPr>
            <a:spLocks noGrp="1"/>
          </p:cNvSpPr>
          <p:nvPr>
            <p:ph idx="1"/>
          </p:nvPr>
        </p:nvSpPr>
        <p:spPr/>
        <p:txBody>
          <a:bodyPr/>
          <a:lstStyle/>
          <a:p>
            <a:pPr marR="673735" lvl="0" algn="just">
              <a:lnSpc>
                <a:spcPct val="103000"/>
              </a:lnSpc>
              <a:buClr>
                <a:srgbClr val="2C2C89"/>
              </a:buClr>
              <a:buSzPts val="2000"/>
              <a:buFont typeface="Wingdings" panose="05000000000000000000" pitchFamily="2" charset="2"/>
              <a:buChar char="Ø"/>
              <a:tabLst>
                <a:tab pos="847725" algn="l"/>
              </a:tabLst>
            </a:pP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il GLO prende visione del Profilo di Funzionamento e fornisce una sintesi che metta in evidenza le informazioni relative alle dimensioni rispetto alle quali è necessaria un’analisi puntuale, seguita dalla progettazione di interventi specifici (c.</a:t>
            </a:r>
            <a:r>
              <a:rPr lang="it-IT" sz="2000" spc="-14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1);</a:t>
            </a:r>
          </a:p>
          <a:p>
            <a:pPr marL="0" indent="0">
              <a:spcBef>
                <a:spcPts val="5"/>
              </a:spcBef>
              <a:buNone/>
            </a:pP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p>
          <a:p>
            <a:pPr marR="675005" lvl="0" algn="just">
              <a:lnSpc>
                <a:spcPct val="103000"/>
              </a:lnSpc>
              <a:buClr>
                <a:srgbClr val="2C2C89"/>
              </a:buClr>
              <a:buSzPts val="2000"/>
              <a:buFont typeface="Wingdings" panose="05000000000000000000" pitchFamily="2" charset="2"/>
              <a:buChar char="Ø"/>
              <a:tabLst>
                <a:tab pos="847725" algn="l"/>
              </a:tabLst>
            </a:pP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nella fase transitoria di attuazione delle norme, se non fosse disponibile il Profilo di funzionamento, le informazioni necessarie alla redazione del PEI sono desunte dalla Diagnosi Funzionale e dal Profilo Dinamico Funzionale (c.</a:t>
            </a:r>
            <a:r>
              <a:rPr lang="it-IT" sz="2000" spc="-70" dirty="0">
                <a:solidFill>
                  <a:srgbClr val="002060"/>
                </a:solidFill>
                <a:effectLst/>
                <a:latin typeface="Calibri" panose="020F0502020204030204" pitchFamily="34" charset="0"/>
                <a:ea typeface="Arial" panose="020B0604020202020204" pitchFamily="34" charset="0"/>
                <a:cs typeface="Calibri" panose="020F0502020204030204" pitchFamily="34" charset="0"/>
              </a:rPr>
              <a:t> </a:t>
            </a:r>
            <a:r>
              <a:rPr lang="it-IT" sz="2000" dirty="0">
                <a:solidFill>
                  <a:srgbClr val="002060"/>
                </a:solidFill>
                <a:effectLst/>
                <a:latin typeface="Calibri" panose="020F0502020204030204" pitchFamily="34" charset="0"/>
                <a:ea typeface="Arial" panose="020B0604020202020204" pitchFamily="34" charset="0"/>
                <a:cs typeface="Calibri" panose="020F0502020204030204" pitchFamily="34" charset="0"/>
              </a:rPr>
              <a:t>3).</a:t>
            </a:r>
          </a:p>
          <a:p>
            <a:endParaRPr lang="it-IT" dirty="0"/>
          </a:p>
        </p:txBody>
      </p:sp>
    </p:spTree>
    <p:extLst>
      <p:ext uri="{BB962C8B-B14F-4D97-AF65-F5344CB8AC3E}">
        <p14:creationId xmlns:p14="http://schemas.microsoft.com/office/powerpoint/2010/main" val="758656746"/>
      </p:ext>
    </p:extLst>
  </p:cSld>
  <p:clrMapOvr>
    <a:masterClrMapping/>
  </p:clrMapOvr>
</p:sld>
</file>

<file path=ppt/theme/theme1.xml><?xml version="1.0" encoding="utf-8"?>
<a:theme xmlns:a="http://schemas.openxmlformats.org/drawingml/2006/main" name="Ritaglio">
  <a:themeElements>
    <a:clrScheme name="Ritaglio">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Ritaglio">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itagli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Ritaglio</Template>
  <TotalTime>1109</TotalTime>
  <Words>3339</Words>
  <Application>Microsoft Office PowerPoint</Application>
  <PresentationFormat>Widescreen</PresentationFormat>
  <Paragraphs>155</Paragraphs>
  <Slides>26</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26</vt:i4>
      </vt:variant>
    </vt:vector>
  </HeadingPairs>
  <TitlesOfParts>
    <vt:vector size="34" baseType="lpstr">
      <vt:lpstr>Arial</vt:lpstr>
      <vt:lpstr>Calibri</vt:lpstr>
      <vt:lpstr>Franklin Gothic Book</vt:lpstr>
      <vt:lpstr>Monotype Corsiva</vt:lpstr>
      <vt:lpstr>Titillium Web</vt:lpstr>
      <vt:lpstr>Trebuchet MS</vt:lpstr>
      <vt:lpstr>Wingdings</vt:lpstr>
      <vt:lpstr>Ritaglio</vt:lpstr>
      <vt:lpstr>      I.C. « Grazie-Tavernelle» Scuola polo per l’inclusione   INCONTRO di Formazione   Il D.I. 182/2020 e il nuovo PEI: a che punto siamo?  </vt:lpstr>
      <vt:lpstr>La storia…</vt:lpstr>
      <vt:lpstr>Novità introdotte dal D.I. 182/2020</vt:lpstr>
      <vt:lpstr>Novità introdotte dal D.I. 182/2020 Abrogazione OM.90/2001 (art. 21)</vt:lpstr>
      <vt:lpstr>  Novità introdotte dal D.I. 182/2020 Composizione del Gruppo di Lavoro Operativo per l’Inclusione  (art. 3) </vt:lpstr>
      <vt:lpstr>  Novità introdotte dal D.I. 182/2020 Composizione del Gruppo di Lavoro Operativo per l’Inclusione  (art. 3) </vt:lpstr>
      <vt:lpstr>  Novità introdotte dal D.I. 182/2020 Composizione del Gruppo di Lavoro Operativo per l’Inclusione  (art. 3) </vt:lpstr>
      <vt:lpstr>   Novità introdotte dal D.I. 182/2020                                   Funzionamento del GLO                                                (art. 4)  </vt:lpstr>
      <vt:lpstr>  Novità introdotte dal D.I. 182/2020 Raccordo del PEI con il Profilo di Funzionamento                                                        (art. 5) </vt:lpstr>
      <vt:lpstr> Novità introdotte dal D.I. 182/2020 Raccordo del PEI con il Progetto Individuale                                              (art. 6)   </vt:lpstr>
      <vt:lpstr> Novità introdotte dal D.I. 182/2020 Curricolo dell’alunno  (art. 10)         </vt:lpstr>
      <vt:lpstr>Novità introdotte dal D.I. 182/2020 Organizzazione generale del progetto di inclusione e utilizzo delle risorse  (art. 13) </vt:lpstr>
      <vt:lpstr>Novità introdotte dal D.I. 182/2020 Organizzazione generale del progetto di inclusione e utilizzo delle risorse  (art. 13) </vt:lpstr>
      <vt:lpstr>  Novità introdotte dal D.I. 182/2020 Organizzazione generale del progetto di inclusione e utilizzo delle risorse  (art. 13) </vt:lpstr>
      <vt:lpstr>  Novità introdotte dal D.I. 182/2020 Organizzazione generale del progetto di inclusione e utilizzo delle risorse  (art. 13) </vt:lpstr>
      <vt:lpstr> Novità introdotte dal D.I. 182/2020 Definizione delle modalità per l'assegnazione delle misure di sostegno  (art. 18) </vt:lpstr>
      <vt:lpstr> Novità introdotte dal D.I. 182/2020 Definizione delle modalità per l'assegnazione delle misure di sostegno  (art. 18) </vt:lpstr>
      <vt:lpstr>  Novità introdotte dal D.I. 182/2020 Definizione delle modalità per l'assegnazione delle misure di sostegno  (art. 18) </vt:lpstr>
      <vt:lpstr>  Novità introdotte dal D.I. 182/2020 Definizione delle modalità per l'assegnazione delle misure di sostegno  (art. 18) </vt:lpstr>
      <vt:lpstr>   Definizione delle modalità per l'assegnazione delle misure di sostegno (art. 18) </vt:lpstr>
      <vt:lpstr>  Novità introdotte dal D.I. 182/2020 PEI redatto in via provvisoria per l'anno scolastico successivo (art. 16) </vt:lpstr>
      <vt:lpstr> Novità introdotte dal D.I. 182/2020 PEI redatto in via provvisoria per l'anno scolastico successivo (art. 16) </vt:lpstr>
      <vt:lpstr> Novità introdotte dal D.I. 182/2020 Esame della documentazione  (art. 17) </vt:lpstr>
      <vt:lpstr>Novità introdotte dal D.I. 182/2020 Esame della documentazione  (art. 17) </vt:lpstr>
      <vt:lpstr>  Novità introdotte dal D.I. 182/2020 Esame della documentazione  (art. 17)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Sabrina Boarelli</dc:creator>
  <cp:lastModifiedBy>Sabrina Boarelli</cp:lastModifiedBy>
  <cp:revision>55</cp:revision>
  <dcterms:created xsi:type="dcterms:W3CDTF">2022-04-29T07:48:38Z</dcterms:created>
  <dcterms:modified xsi:type="dcterms:W3CDTF">2023-03-27T13:08:22Z</dcterms:modified>
</cp:coreProperties>
</file>